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5143500" cx="9144000"/>
  <p:notesSz cx="6858000" cy="9144000"/>
  <p:embeddedFontLst>
    <p:embeddedFont>
      <p:font typeface="Oswald Medium"/>
      <p:regular r:id="rId29"/>
      <p:bold r:id="rId30"/>
    </p:embeddedFont>
    <p:embeddedFont>
      <p:font typeface="Caveat"/>
      <p:regular r:id="rId31"/>
      <p:bold r:id="rId32"/>
    </p:embeddedFont>
    <p:embeddedFont>
      <p:font typeface="Roboto"/>
      <p:regular r:id="rId33"/>
      <p:bold r:id="rId34"/>
      <p:italic r:id="rId35"/>
      <p:boldItalic r:id="rId36"/>
    </p:embeddedFont>
    <p:embeddedFont>
      <p:font typeface="Fira Sans Extra Condensed Medium"/>
      <p:regular r:id="rId37"/>
      <p:bold r:id="rId38"/>
      <p:italic r:id="rId39"/>
      <p:boldItalic r:id="rId40"/>
    </p:embeddedFont>
    <p:embeddedFont>
      <p:font typeface="Oswald Light"/>
      <p:regular r:id="rId41"/>
      <p:bold r:id="rId42"/>
    </p:embeddedFont>
    <p:embeddedFont>
      <p:font typeface="Livvic"/>
      <p:regular r:id="rId43"/>
      <p:bold r:id="rId44"/>
      <p:italic r:id="rId45"/>
      <p:boldItalic r:id="rId46"/>
    </p:embeddedFont>
    <p:embeddedFont>
      <p:font typeface="Catamaran Light"/>
      <p:regular r:id="rId47"/>
      <p:bold r:id="rId48"/>
    </p:embeddedFont>
    <p:embeddedFont>
      <p:font typeface="Oswald"/>
      <p:regular r:id="rId49"/>
      <p:bold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iraSansExtraCondensedMedium-boldItalic.fntdata"/><Relationship Id="rId42" Type="http://schemas.openxmlformats.org/officeDocument/2006/relationships/font" Target="fonts/OswaldLight-bold.fntdata"/><Relationship Id="rId41" Type="http://schemas.openxmlformats.org/officeDocument/2006/relationships/font" Target="fonts/OswaldLight-regular.fntdata"/><Relationship Id="rId44" Type="http://schemas.openxmlformats.org/officeDocument/2006/relationships/font" Target="fonts/Livvic-bold.fntdata"/><Relationship Id="rId43" Type="http://schemas.openxmlformats.org/officeDocument/2006/relationships/font" Target="fonts/Livvic-regular.fntdata"/><Relationship Id="rId46" Type="http://schemas.openxmlformats.org/officeDocument/2006/relationships/font" Target="fonts/Livvic-boldItalic.fntdata"/><Relationship Id="rId45" Type="http://schemas.openxmlformats.org/officeDocument/2006/relationships/font" Target="fonts/Livvic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CatamaranLight-bold.fntdata"/><Relationship Id="rId47" Type="http://schemas.openxmlformats.org/officeDocument/2006/relationships/font" Target="fonts/CatamaranLight-regular.fntdata"/><Relationship Id="rId49" Type="http://schemas.openxmlformats.org/officeDocument/2006/relationships/font" Target="fonts/Oswald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Caveat-regular.fntdata"/><Relationship Id="rId30" Type="http://schemas.openxmlformats.org/officeDocument/2006/relationships/font" Target="fonts/OswaldMedium-bold.fntdata"/><Relationship Id="rId33" Type="http://schemas.openxmlformats.org/officeDocument/2006/relationships/font" Target="fonts/Roboto-regular.fntdata"/><Relationship Id="rId32" Type="http://schemas.openxmlformats.org/officeDocument/2006/relationships/font" Target="fonts/Caveat-bold.fntdata"/><Relationship Id="rId35" Type="http://schemas.openxmlformats.org/officeDocument/2006/relationships/font" Target="fonts/Roboto-italic.fntdata"/><Relationship Id="rId34" Type="http://schemas.openxmlformats.org/officeDocument/2006/relationships/font" Target="fonts/Roboto-bold.fntdata"/><Relationship Id="rId37" Type="http://schemas.openxmlformats.org/officeDocument/2006/relationships/font" Target="fonts/FiraSansExtraCondensedMedium-regular.fntdata"/><Relationship Id="rId36" Type="http://schemas.openxmlformats.org/officeDocument/2006/relationships/font" Target="fonts/Roboto-boldItalic.fntdata"/><Relationship Id="rId39" Type="http://schemas.openxmlformats.org/officeDocument/2006/relationships/font" Target="fonts/FiraSansExtraCondensedMedium-italic.fntdata"/><Relationship Id="rId38" Type="http://schemas.openxmlformats.org/officeDocument/2006/relationships/font" Target="fonts/FiraSansExtraCondensedMedium-bold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font" Target="fonts/OswaldMedium-regular.fntdata"/><Relationship Id="rId50" Type="http://schemas.openxmlformats.org/officeDocument/2006/relationships/font" Target="fonts/Oswald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445d716ef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445d716ef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4837b5641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4837b5641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445d716ef5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445d716ef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5158d5a3ec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5158d5a3ec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4837b5641c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4837b5641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445d716ef5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2445d716ef5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249c48d42a_1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249c48d42a_1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445d716ef5_0_5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445d716ef5_0_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4837b5641c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4837b5641c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4837b5641c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4837b5641c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522eb7919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522eb7919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3e13d9a7e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3e13d9a7e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5158d5a3ec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5158d5a3ec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610498d11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2610498d11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5465e7bc0b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5465e7bc0b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3e13d9a7e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3e13d9a7e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465e7bc0b_1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465e7bc0b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445d716ef5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445d716ef5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3e13d9a7e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3e13d9a7e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465e7bc0b_1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465e7bc0b_1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249c48d42a_1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249c48d42a_1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249c48d42a_1_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249c48d42a_1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4631cd3776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4631cd3776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">
  <p:cSld name="CUSTOM_7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CUSTOM_35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CUSTOM_38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/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5" name="Google Shape;65;p12"/>
          <p:cNvSpPr txBox="1"/>
          <p:nvPr>
            <p:ph hasCustomPrompt="1" idx="2" type="title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30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3"/>
          <p:cNvSpPr txBox="1"/>
          <p:nvPr>
            <p:ph idx="2" type="ctrTitle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0" name="Google Shape;70;p13"/>
          <p:cNvSpPr txBox="1"/>
          <p:nvPr>
            <p:ph idx="3" type="subTitle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13"/>
          <p:cNvSpPr txBox="1"/>
          <p:nvPr>
            <p:ph idx="4" type="ctrTitle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2" name="Google Shape;72;p13"/>
          <p:cNvSpPr txBox="1"/>
          <p:nvPr>
            <p:ph idx="5" type="subTitle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13"/>
          <p:cNvSpPr txBox="1"/>
          <p:nvPr>
            <p:ph idx="6" type="ctrTitle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4" name="Google Shape;74;p13"/>
          <p:cNvSpPr txBox="1"/>
          <p:nvPr>
            <p:ph idx="7" type="ctrTitle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5" name="Google Shape;75;p13"/>
          <p:cNvSpPr txBox="1"/>
          <p:nvPr>
            <p:ph idx="8" type="subTitle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13"/>
          <p:cNvSpPr txBox="1"/>
          <p:nvPr>
            <p:ph idx="9" type="ctrTitle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7" name="Google Shape;77;p13"/>
          <p:cNvSpPr txBox="1"/>
          <p:nvPr>
            <p:ph idx="13" type="subTitle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8" name="Google Shape;78;p13"/>
          <p:cNvSpPr txBox="1"/>
          <p:nvPr>
            <p:ph idx="14" type="ctrTitle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9" name="Google Shape;79;p13"/>
          <p:cNvSpPr txBox="1"/>
          <p:nvPr>
            <p:ph idx="15" type="subTitle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USTOM_3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/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1">
  <p:cSld name="CUSTOM_2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idx="1" type="subTitle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4" name="Google Shape;84;p15"/>
          <p:cNvSpPr txBox="1"/>
          <p:nvPr>
            <p:ph idx="2" type="subTitle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5" name="Google Shape;85;p15"/>
          <p:cNvSpPr txBox="1"/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6" name="Google Shape;86;p15"/>
          <p:cNvSpPr txBox="1"/>
          <p:nvPr>
            <p:ph idx="3" type="ctrTitle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7" name="Google Shape;87;p15"/>
          <p:cNvSpPr txBox="1"/>
          <p:nvPr>
            <p:ph idx="4" type="ctrTitle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5">
  <p:cSld name="CUSTOM_32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idx="1" type="subTitle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0" name="Google Shape;90;p16"/>
          <p:cNvSpPr txBox="1"/>
          <p:nvPr>
            <p:ph type="ctrTitle"/>
          </p:nvPr>
        </p:nvSpPr>
        <p:spPr>
          <a:xfrm rot="5400000">
            <a:off x="7241489" y="1041025"/>
            <a:ext cx="1702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4">
  <p:cSld name="CUSTOM_33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idx="1" type="subTitle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3" name="Google Shape;93;p17"/>
          <p:cNvSpPr txBox="1"/>
          <p:nvPr>
            <p:ph idx="2" type="subTitle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4" name="Google Shape;94;p17"/>
          <p:cNvSpPr txBox="1"/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5" name="Google Shape;95;p17"/>
          <p:cNvSpPr txBox="1"/>
          <p:nvPr>
            <p:ph idx="3" type="ctrTitle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6" name="Google Shape;96;p17"/>
          <p:cNvSpPr txBox="1"/>
          <p:nvPr>
            <p:ph idx="4" type="subTitle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7" name="Google Shape;97;p17"/>
          <p:cNvSpPr txBox="1"/>
          <p:nvPr>
            <p:ph idx="5" type="ctrTitle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8" name="Google Shape;98;p17"/>
          <p:cNvSpPr txBox="1"/>
          <p:nvPr>
            <p:ph idx="6"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2">
  <p:cSld name="CUSTOM_34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1" name="Google Shape;101;p18"/>
          <p:cNvSpPr txBox="1"/>
          <p:nvPr>
            <p:ph idx="1" type="subTitle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2" name="Google Shape;102;p18"/>
          <p:cNvSpPr txBox="1"/>
          <p:nvPr>
            <p:ph idx="2" type="ctrTitle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" name="Google Shape;103;p18"/>
          <p:cNvSpPr txBox="1"/>
          <p:nvPr>
            <p:ph idx="3" type="subTitle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4" name="Google Shape;104;p18"/>
          <p:cNvSpPr txBox="1"/>
          <p:nvPr>
            <p:ph idx="4" type="ctrTitle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6">
  <p:cSld name="CUSTOM_11_1_2_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7" name="Google Shape;107;p19"/>
          <p:cNvSpPr txBox="1"/>
          <p:nvPr>
            <p:ph idx="1" type="subTitle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>
  <p:cSld name="CUSTOM_25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0" name="Google Shape;110;p20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2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" name="Google Shape;14;p3"/>
          <p:cNvSpPr txBox="1"/>
          <p:nvPr>
            <p:ph hasCustomPrompt="1" idx="2" type="title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/>
          <p:nvPr>
            <p:ph idx="3" type="ctrTitle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6" name="Google Shape;16;p3"/>
          <p:cNvSpPr txBox="1"/>
          <p:nvPr>
            <p:ph idx="4" type="subTitle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7" name="Google Shape;17;p3"/>
          <p:cNvSpPr txBox="1"/>
          <p:nvPr>
            <p:ph hasCustomPrompt="1" idx="5" type="title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/>
          <p:nvPr>
            <p:ph idx="6" type="ctrTitle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9" name="Google Shape;19;p3"/>
          <p:cNvSpPr txBox="1"/>
          <p:nvPr>
            <p:ph idx="7" type="subTitle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" name="Google Shape;20;p3"/>
          <p:cNvSpPr txBox="1"/>
          <p:nvPr>
            <p:ph hasCustomPrompt="1" idx="8" type="title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/>
          <p:nvPr>
            <p:ph idx="9" type="ctrTitle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2" name="Google Shape;22;p3"/>
          <p:cNvSpPr txBox="1"/>
          <p:nvPr>
            <p:ph idx="13" type="ctrTitle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3" name="Google Shape;23;p3"/>
          <p:cNvSpPr txBox="1"/>
          <p:nvPr>
            <p:ph idx="14" type="subTitle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4" name="Google Shape;24;p3"/>
          <p:cNvSpPr txBox="1"/>
          <p:nvPr>
            <p:ph hasCustomPrompt="1" idx="15" type="title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/>
          <p:nvPr>
            <p:ph idx="16" type="ctrTitle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" name="Google Shape;26;p3"/>
          <p:cNvSpPr txBox="1"/>
          <p:nvPr>
            <p:ph idx="17" type="subTitle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7" name="Google Shape;27;p3"/>
          <p:cNvSpPr txBox="1"/>
          <p:nvPr>
            <p:ph hasCustomPrompt="1" idx="18" type="title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25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3" name="Google Shape;113;p21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4" name="Google Shape;114;p21"/>
          <p:cNvSpPr txBox="1"/>
          <p:nvPr>
            <p:ph idx="2" type="subTitle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CUSTOM_13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" type="subTitle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1">
  <p:cSld name="CUSTOM_27_1_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3" name="Google Shape;33;p5"/>
          <p:cNvSpPr txBox="1"/>
          <p:nvPr>
            <p:ph idx="1" type="subTitle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" name="Google Shape;34;p5"/>
          <p:cNvSpPr txBox="1"/>
          <p:nvPr>
            <p:ph idx="2" type="ctrTitle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5"/>
          <p:cNvSpPr txBox="1"/>
          <p:nvPr>
            <p:ph idx="3" type="subTitle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6" name="Google Shape;36;p5"/>
          <p:cNvSpPr txBox="1"/>
          <p:nvPr>
            <p:ph idx="4" type="ctrTitle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" name="Google Shape;37;p5"/>
          <p:cNvSpPr txBox="1"/>
          <p:nvPr>
            <p:ph idx="5" type="subTitle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8" name="Google Shape;38;p5"/>
          <p:cNvSpPr txBox="1"/>
          <p:nvPr>
            <p:ph idx="6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9" name="Google Shape;39;p5"/>
          <p:cNvSpPr txBox="1"/>
          <p:nvPr>
            <p:ph idx="7" type="ctrTitle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0" name="Google Shape;40;p5"/>
          <p:cNvSpPr txBox="1"/>
          <p:nvPr>
            <p:ph idx="8" type="subTitle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1">
  <p:cSld name="CUSTOM_27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" type="subTitle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4" name="Google Shape;44;p6"/>
          <p:cNvSpPr txBox="1"/>
          <p:nvPr>
            <p:ph idx="2" type="ctrTitle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3" type="subTitle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6" name="Google Shape;46;p6"/>
          <p:cNvSpPr txBox="1"/>
          <p:nvPr>
            <p:ph idx="4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7" name="Google Shape;47;p6"/>
          <p:cNvSpPr txBox="1"/>
          <p:nvPr>
            <p:ph idx="5" type="ctrTitle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6" type="subTitle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USTOM_14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1" type="subTitle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8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idx="1" type="subTitle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2" type="subTitle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3">
  <p:cSld name="CUSTOM_16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idx="1" type="subTitle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4">
  <p:cSld name="CUSTOM_16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idx="1" type="subTitle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spd="med"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7.png"/><Relationship Id="rId6" Type="http://schemas.openxmlformats.org/officeDocument/2006/relationships/image" Target="../media/image21.png"/><Relationship Id="rId7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5" Type="http://schemas.openxmlformats.org/officeDocument/2006/relationships/image" Target="../media/image9.png"/><Relationship Id="rId6" Type="http://schemas.openxmlformats.org/officeDocument/2006/relationships/image" Target="../media/image30.png"/><Relationship Id="rId7" Type="http://schemas.openxmlformats.org/officeDocument/2006/relationships/image" Target="../media/image29.png"/><Relationship Id="rId8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2.jpg"/><Relationship Id="rId4" Type="http://schemas.openxmlformats.org/officeDocument/2006/relationships/image" Target="../media/image55.jpg"/><Relationship Id="rId5" Type="http://schemas.openxmlformats.org/officeDocument/2006/relationships/image" Target="../media/image31.png"/><Relationship Id="rId6" Type="http://schemas.openxmlformats.org/officeDocument/2006/relationships/image" Target="../media/image6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2.jpg"/><Relationship Id="rId4" Type="http://schemas.openxmlformats.org/officeDocument/2006/relationships/image" Target="../media/image54.jpg"/><Relationship Id="rId5" Type="http://schemas.openxmlformats.org/officeDocument/2006/relationships/image" Target="../media/image6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Relationship Id="rId4" Type="http://schemas.openxmlformats.org/officeDocument/2006/relationships/image" Target="../media/image53.gif"/><Relationship Id="rId5" Type="http://schemas.openxmlformats.org/officeDocument/2006/relationships/image" Target="../media/image45.png"/><Relationship Id="rId6" Type="http://schemas.openxmlformats.org/officeDocument/2006/relationships/image" Target="../media/image35.png"/><Relationship Id="rId7" Type="http://schemas.openxmlformats.org/officeDocument/2006/relationships/image" Target="../media/image49.png"/><Relationship Id="rId8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7.png"/><Relationship Id="rId5" Type="http://schemas.openxmlformats.org/officeDocument/2006/relationships/image" Target="../media/image42.png"/><Relationship Id="rId6" Type="http://schemas.openxmlformats.org/officeDocument/2006/relationships/image" Target="../media/image39.png"/><Relationship Id="rId7" Type="http://schemas.openxmlformats.org/officeDocument/2006/relationships/image" Target="../media/image51.png"/><Relationship Id="rId8" Type="http://schemas.openxmlformats.org/officeDocument/2006/relationships/image" Target="../media/image4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Relationship Id="rId4" Type="http://schemas.openxmlformats.org/officeDocument/2006/relationships/image" Target="../media/image50.png"/><Relationship Id="rId5" Type="http://schemas.openxmlformats.org/officeDocument/2006/relationships/image" Target="../media/image44.png"/><Relationship Id="rId6" Type="http://schemas.openxmlformats.org/officeDocument/2006/relationships/image" Target="../media/image48.png"/><Relationship Id="rId7" Type="http://schemas.openxmlformats.org/officeDocument/2006/relationships/image" Target="../media/image46.png"/><Relationship Id="rId8" Type="http://schemas.openxmlformats.org/officeDocument/2006/relationships/image" Target="../media/image6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jpg"/><Relationship Id="rId4" Type="http://schemas.openxmlformats.org/officeDocument/2006/relationships/image" Target="../media/image59.png"/><Relationship Id="rId5" Type="http://schemas.openxmlformats.org/officeDocument/2006/relationships/image" Target="../media/image65.jpg"/><Relationship Id="rId6" Type="http://schemas.openxmlformats.org/officeDocument/2006/relationships/image" Target="../media/image6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1.gif"/><Relationship Id="rId4" Type="http://schemas.openxmlformats.org/officeDocument/2006/relationships/image" Target="../media/image64.jpg"/><Relationship Id="rId5" Type="http://schemas.openxmlformats.org/officeDocument/2006/relationships/image" Target="../media/image57.png"/><Relationship Id="rId6" Type="http://schemas.openxmlformats.org/officeDocument/2006/relationships/image" Target="../media/image5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7.png"/><Relationship Id="rId4" Type="http://schemas.openxmlformats.org/officeDocument/2006/relationships/image" Target="../media/image58.png"/><Relationship Id="rId5" Type="http://schemas.openxmlformats.org/officeDocument/2006/relationships/image" Target="../media/image73.png"/><Relationship Id="rId6" Type="http://schemas.openxmlformats.org/officeDocument/2006/relationships/image" Target="../media/image77.png"/><Relationship Id="rId7" Type="http://schemas.openxmlformats.org/officeDocument/2006/relationships/image" Target="../media/image61.png"/><Relationship Id="rId8" Type="http://schemas.openxmlformats.org/officeDocument/2006/relationships/image" Target="../media/image7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82.png"/><Relationship Id="rId10" Type="http://schemas.openxmlformats.org/officeDocument/2006/relationships/image" Target="../media/image79.png"/><Relationship Id="rId13" Type="http://schemas.openxmlformats.org/officeDocument/2006/relationships/image" Target="../media/image78.png"/><Relationship Id="rId12" Type="http://schemas.openxmlformats.org/officeDocument/2006/relationships/image" Target="../media/image85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76.png"/><Relationship Id="rId15" Type="http://schemas.openxmlformats.org/officeDocument/2006/relationships/image" Target="../media/image87.png"/><Relationship Id="rId14" Type="http://schemas.openxmlformats.org/officeDocument/2006/relationships/image" Target="../media/image81.jpg"/><Relationship Id="rId16" Type="http://schemas.openxmlformats.org/officeDocument/2006/relationships/image" Target="../media/image88.png"/><Relationship Id="rId5" Type="http://schemas.openxmlformats.org/officeDocument/2006/relationships/image" Target="../media/image74.png"/><Relationship Id="rId6" Type="http://schemas.openxmlformats.org/officeDocument/2006/relationships/image" Target="../media/image83.png"/><Relationship Id="rId7" Type="http://schemas.openxmlformats.org/officeDocument/2006/relationships/image" Target="../media/image75.png"/><Relationship Id="rId8" Type="http://schemas.openxmlformats.org/officeDocument/2006/relationships/image" Target="../media/image6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6.png"/><Relationship Id="rId4" Type="http://schemas.openxmlformats.org/officeDocument/2006/relationships/image" Target="../media/image89.png"/><Relationship Id="rId5" Type="http://schemas.openxmlformats.org/officeDocument/2006/relationships/image" Target="../media/image9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5.png"/><Relationship Id="rId4" Type="http://schemas.openxmlformats.org/officeDocument/2006/relationships/image" Target="../media/image9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3.jpg"/><Relationship Id="rId4" Type="http://schemas.openxmlformats.org/officeDocument/2006/relationships/image" Target="../media/image90.png"/><Relationship Id="rId5" Type="http://schemas.openxmlformats.org/officeDocument/2006/relationships/image" Target="../media/image9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4.jp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gif"/><Relationship Id="rId4" Type="http://schemas.openxmlformats.org/officeDocument/2006/relationships/image" Target="../media/image26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gif"/><Relationship Id="rId4" Type="http://schemas.openxmlformats.org/officeDocument/2006/relationships/image" Target="../media/image37.gif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gif"/><Relationship Id="rId4" Type="http://schemas.openxmlformats.org/officeDocument/2006/relationships/image" Target="../media/image32.gif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20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 rotWithShape="1">
          <a:blip r:embed="rId3">
            <a:alphaModFix/>
          </a:blip>
          <a:srcRect b="0" l="12109" r="12109" t="12838"/>
          <a:stretch/>
        </p:blipFill>
        <p:spPr>
          <a:xfrm>
            <a:off x="2214600" y="660250"/>
            <a:ext cx="6929400" cy="448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/>
          <p:nvPr/>
        </p:nvSpPr>
        <p:spPr>
          <a:xfrm rot="5400000">
            <a:off x="1541350" y="-506950"/>
            <a:ext cx="3358800" cy="60681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2"/>
          <p:cNvSpPr txBox="1"/>
          <p:nvPr>
            <p:ph idx="1" type="subTitle"/>
          </p:nvPr>
        </p:nvSpPr>
        <p:spPr>
          <a:xfrm>
            <a:off x="1159025" y="2543375"/>
            <a:ext cx="39798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rPr>
              <a:t>20 лет лидерства в производстве высоковольтного оборудования</a:t>
            </a:r>
            <a:endParaRPr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2" name="Google Shape;122;p22"/>
          <p:cNvSpPr txBox="1"/>
          <p:nvPr>
            <p:ph type="ctrTitle"/>
          </p:nvPr>
        </p:nvSpPr>
        <p:spPr>
          <a:xfrm>
            <a:off x="186700" y="847700"/>
            <a:ext cx="66678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400">
                <a:solidFill>
                  <a:schemeClr val="lt1"/>
                </a:solidFill>
                <a:latin typeface="Oswald Medium"/>
                <a:ea typeface="Oswald Medium"/>
                <a:cs typeface="Oswald Medium"/>
                <a:sym typeface="Oswald Medium"/>
              </a:rPr>
              <a:t>Качество энергии - наш приоритет</a:t>
            </a:r>
            <a:endParaRPr b="0" sz="3400">
              <a:solidFill>
                <a:schemeClr val="lt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23" name="Google Shape;123;p22"/>
          <p:cNvSpPr/>
          <p:nvPr/>
        </p:nvSpPr>
        <p:spPr>
          <a:xfrm flipH="1" rot="-5400000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2"/>
            <a:ext cx="4512775" cy="76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7475" y="309400"/>
            <a:ext cx="2516525" cy="251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 rotWithShape="1">
          <a:blip r:embed="rId4">
            <a:alphaModFix/>
          </a:blip>
          <a:srcRect b="0" l="23623" r="0" t="0"/>
          <a:stretch/>
        </p:blipFill>
        <p:spPr>
          <a:xfrm>
            <a:off x="-1" y="0"/>
            <a:ext cx="2383549" cy="2206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1"/>
          <p:cNvSpPr/>
          <p:nvPr/>
        </p:nvSpPr>
        <p:spPr>
          <a:xfrm>
            <a:off x="5553475" y="2632200"/>
            <a:ext cx="3244500" cy="16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1"/>
          <p:cNvSpPr txBox="1"/>
          <p:nvPr>
            <p:ph type="ctrTitle"/>
          </p:nvPr>
        </p:nvSpPr>
        <p:spPr>
          <a:xfrm>
            <a:off x="652775" y="38704"/>
            <a:ext cx="1828200" cy="42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Разрядники РВЛ</a:t>
            </a:r>
            <a:endParaRPr b="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98" name="Google Shape;298;p31"/>
          <p:cNvSpPr/>
          <p:nvPr/>
        </p:nvSpPr>
        <p:spPr>
          <a:xfrm flipH="1" rot="10800000">
            <a:off x="0" y="2424900"/>
            <a:ext cx="7215000" cy="2073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1"/>
          <p:cNvSpPr txBox="1"/>
          <p:nvPr/>
        </p:nvSpPr>
        <p:spPr>
          <a:xfrm>
            <a:off x="1517625" y="408600"/>
            <a:ext cx="5554800" cy="17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В 2011 году по заданию ФСК "ЕЭС"</a:t>
            </a:r>
            <a:endParaRPr sz="12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Сибирским научно-исследовательским институтом энергетики и ЗАО "Полимер-Аппарат" были разработаны защитные аппараты, </a:t>
            </a:r>
            <a:endParaRPr sz="12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непосредственно предназначенные для установки на воздушных линиях электропередач – линейные разрядники серии РВЛ</a:t>
            </a:r>
            <a:endParaRPr sz="12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Разрядники предназначены для снижения числа грозовых отключений ВЛ классов напряжения 35, 110, 220 и 330 кВ переменного тока с частотой 50 Гц.</a:t>
            </a:r>
            <a:endParaRPr sz="12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00" name="Google Shape;30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875" y="2291175"/>
            <a:ext cx="2606250" cy="1585575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1" name="Google Shape;301;p31"/>
          <p:cNvSpPr txBox="1"/>
          <p:nvPr/>
        </p:nvSpPr>
        <p:spPr>
          <a:xfrm>
            <a:off x="5659325" y="2691350"/>
            <a:ext cx="32445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В настоящее время защитные аппараты изготовленные на основе ZnO варисторов являются единственным работоспособным средством молниезащиты ВЛ с большим сопротивлением заземления опор. </a:t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02" name="Google Shape;302;p31"/>
          <p:cNvSpPr txBox="1"/>
          <p:nvPr/>
        </p:nvSpPr>
        <p:spPr>
          <a:xfrm>
            <a:off x="219725" y="3910250"/>
            <a:ext cx="220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Результаты испытаний СибНИИЭ</a:t>
            </a:r>
            <a:endParaRPr/>
          </a:p>
        </p:txBody>
      </p:sp>
      <p:pic>
        <p:nvPicPr>
          <p:cNvPr id="303" name="Google Shape;30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71400" y="2745285"/>
            <a:ext cx="2383550" cy="1432828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4" name="Google Shape;30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89149" y="3687888"/>
            <a:ext cx="1912800" cy="134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2"/>
          <p:cNvSpPr/>
          <p:nvPr/>
        </p:nvSpPr>
        <p:spPr>
          <a:xfrm flipH="1" rot="5400000">
            <a:off x="3965850" y="-3966100"/>
            <a:ext cx="1203900" cy="91356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2"/>
          <p:cNvSpPr txBox="1"/>
          <p:nvPr>
            <p:ph type="ctrTitle"/>
          </p:nvPr>
        </p:nvSpPr>
        <p:spPr>
          <a:xfrm>
            <a:off x="7187600" y="142675"/>
            <a:ext cx="1822200" cy="3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Типы ОПН</a:t>
            </a:r>
            <a:endParaRPr b="0" sz="2000"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311" name="Google Shape;311;p32"/>
          <p:cNvPicPr preferRelativeResize="0"/>
          <p:nvPr/>
        </p:nvPicPr>
        <p:blipFill rotWithShape="1">
          <a:blip r:embed="rId3">
            <a:alphaModFix/>
          </a:blip>
          <a:srcRect b="0" l="228" r="219" t="0"/>
          <a:stretch/>
        </p:blipFill>
        <p:spPr>
          <a:xfrm>
            <a:off x="1540975" y="3932050"/>
            <a:ext cx="1527000" cy="1211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2"/>
          <p:cNvPicPr preferRelativeResize="0"/>
          <p:nvPr/>
        </p:nvPicPr>
        <p:blipFill rotWithShape="1">
          <a:blip r:embed="rId4">
            <a:alphaModFix/>
          </a:blip>
          <a:srcRect b="15608" l="0" r="0" t="6932"/>
          <a:stretch/>
        </p:blipFill>
        <p:spPr>
          <a:xfrm>
            <a:off x="-4200" y="1552425"/>
            <a:ext cx="1037126" cy="80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2"/>
          <p:cNvPicPr preferRelativeResize="0"/>
          <p:nvPr/>
        </p:nvPicPr>
        <p:blipFill rotWithShape="1">
          <a:blip r:embed="rId5">
            <a:alphaModFix/>
          </a:blip>
          <a:srcRect b="1219" l="0" r="0" t="1209"/>
          <a:stretch/>
        </p:blipFill>
        <p:spPr>
          <a:xfrm>
            <a:off x="5607026" y="560999"/>
            <a:ext cx="3107651" cy="3032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2"/>
          <p:cNvPicPr preferRelativeResize="0"/>
          <p:nvPr/>
        </p:nvPicPr>
        <p:blipFill rotWithShape="1">
          <a:blip r:embed="rId6">
            <a:alphaModFix/>
          </a:blip>
          <a:srcRect b="16550" l="0" r="0" t="16550"/>
          <a:stretch/>
        </p:blipFill>
        <p:spPr>
          <a:xfrm>
            <a:off x="7187598" y="3932049"/>
            <a:ext cx="1375299" cy="92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2"/>
          <p:cNvPicPr preferRelativeResize="0"/>
          <p:nvPr/>
        </p:nvPicPr>
        <p:blipFill rotWithShape="1">
          <a:blip r:embed="rId7">
            <a:alphaModFix/>
          </a:blip>
          <a:srcRect b="16545" l="52783" r="33203" t="50742"/>
          <a:stretch/>
        </p:blipFill>
        <p:spPr>
          <a:xfrm>
            <a:off x="3273727" y="1140707"/>
            <a:ext cx="844575" cy="1971482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2"/>
          <p:cNvSpPr txBox="1"/>
          <p:nvPr/>
        </p:nvSpPr>
        <p:spPr>
          <a:xfrm>
            <a:off x="1924808" y="3385000"/>
            <a:ext cx="1434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U = 3; 6 и 10 кВ​</a:t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I-го класса пропускной способности​</a:t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7" name="Google Shape;317;p32"/>
          <p:cNvSpPr txBox="1"/>
          <p:nvPr/>
        </p:nvSpPr>
        <p:spPr>
          <a:xfrm>
            <a:off x="264150" y="2712000"/>
            <a:ext cx="1276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U = 0,4; 0,66 и 1 кВ</a:t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8" name="Google Shape;318;p32"/>
          <p:cNvSpPr txBox="1"/>
          <p:nvPr/>
        </p:nvSpPr>
        <p:spPr>
          <a:xfrm>
            <a:off x="3483188" y="2423475"/>
            <a:ext cx="1527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U = 6; 10; 15; 20 и 35 кВ​</a:t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II-го класса пропускной способности​</a:t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9" name="Google Shape;319;p32"/>
          <p:cNvSpPr txBox="1"/>
          <p:nvPr/>
        </p:nvSpPr>
        <p:spPr>
          <a:xfrm>
            <a:off x="5875940" y="2019300"/>
            <a:ext cx="1793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U = 330 - 750 кВ </a:t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III-го, IV-го и V-го классов пропускной способности​</a:t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0" name="Google Shape;320;p32"/>
          <p:cNvSpPr txBox="1"/>
          <p:nvPr/>
        </p:nvSpPr>
        <p:spPr>
          <a:xfrm>
            <a:off x="7391903" y="3286725"/>
            <a:ext cx="1268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Линейный разрядник серии РВЛ</a:t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21" name="Google Shape;321;p32"/>
          <p:cNvSpPr/>
          <p:nvPr/>
        </p:nvSpPr>
        <p:spPr>
          <a:xfrm>
            <a:off x="6738175" y="3239642"/>
            <a:ext cx="1375288" cy="82475"/>
          </a:xfrm>
          <a:custGeom>
            <a:rect b="b" l="l" r="r" t="t"/>
            <a:pathLst>
              <a:path extrusionOk="0" h="173" w="3808">
                <a:moveTo>
                  <a:pt x="12" y="0"/>
                </a:moveTo>
                <a:cubicBezTo>
                  <a:pt x="12" y="25"/>
                  <a:pt x="25" y="50"/>
                  <a:pt x="12" y="74"/>
                </a:cubicBezTo>
                <a:cubicBezTo>
                  <a:pt x="25" y="111"/>
                  <a:pt x="12" y="148"/>
                  <a:pt x="0" y="173"/>
                </a:cubicBezTo>
                <a:lnTo>
                  <a:pt x="3807" y="173"/>
                </a:lnTo>
                <a:cubicBezTo>
                  <a:pt x="3795" y="148"/>
                  <a:pt x="3783" y="111"/>
                  <a:pt x="3783" y="74"/>
                </a:cubicBezTo>
                <a:cubicBezTo>
                  <a:pt x="3783" y="50"/>
                  <a:pt x="3795" y="25"/>
                  <a:pt x="37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2"/>
          <p:cNvSpPr/>
          <p:nvPr/>
        </p:nvSpPr>
        <p:spPr>
          <a:xfrm>
            <a:off x="8349037" y="3239647"/>
            <a:ext cx="790760" cy="82479"/>
          </a:xfrm>
          <a:custGeom>
            <a:rect b="b" l="l" r="r" t="t"/>
            <a:pathLst>
              <a:path extrusionOk="0" h="173" w="3771">
                <a:moveTo>
                  <a:pt x="0" y="0"/>
                </a:moveTo>
                <a:cubicBezTo>
                  <a:pt x="13" y="25"/>
                  <a:pt x="13" y="50"/>
                  <a:pt x="13" y="74"/>
                </a:cubicBezTo>
                <a:cubicBezTo>
                  <a:pt x="13" y="111"/>
                  <a:pt x="13" y="148"/>
                  <a:pt x="0" y="173"/>
                </a:cubicBezTo>
                <a:lnTo>
                  <a:pt x="3771" y="173"/>
                </a:lnTo>
                <a:cubicBezTo>
                  <a:pt x="3759" y="148"/>
                  <a:pt x="3759" y="111"/>
                  <a:pt x="3759" y="74"/>
                </a:cubicBezTo>
                <a:cubicBezTo>
                  <a:pt x="3759" y="50"/>
                  <a:pt x="3759" y="25"/>
                  <a:pt x="3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2"/>
          <p:cNvSpPr/>
          <p:nvPr/>
        </p:nvSpPr>
        <p:spPr>
          <a:xfrm>
            <a:off x="6550511" y="3193399"/>
            <a:ext cx="192461" cy="163996"/>
          </a:xfrm>
          <a:custGeom>
            <a:rect b="b" l="l" r="r" t="t"/>
            <a:pathLst>
              <a:path extrusionOk="0" h="344" w="404">
                <a:moveTo>
                  <a:pt x="233" y="1"/>
                </a:moveTo>
                <a:cubicBezTo>
                  <a:pt x="196" y="1"/>
                  <a:pt x="157" y="15"/>
                  <a:pt x="124" y="48"/>
                </a:cubicBezTo>
                <a:cubicBezTo>
                  <a:pt x="1" y="147"/>
                  <a:pt x="75" y="332"/>
                  <a:pt x="235" y="344"/>
                </a:cubicBezTo>
                <a:cubicBezTo>
                  <a:pt x="321" y="344"/>
                  <a:pt x="395" y="270"/>
                  <a:pt x="395" y="184"/>
                </a:cubicBezTo>
                <a:cubicBezTo>
                  <a:pt x="404" y="80"/>
                  <a:pt x="321" y="1"/>
                  <a:pt x="2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2"/>
          <p:cNvSpPr/>
          <p:nvPr/>
        </p:nvSpPr>
        <p:spPr>
          <a:xfrm>
            <a:off x="6497628" y="3116167"/>
            <a:ext cx="329184" cy="325132"/>
          </a:xfrm>
          <a:custGeom>
            <a:rect b="b" l="l" r="r" t="t"/>
            <a:pathLst>
              <a:path extrusionOk="0" h="682" w="691">
                <a:moveTo>
                  <a:pt x="344" y="163"/>
                </a:moveTo>
                <a:cubicBezTo>
                  <a:pt x="432" y="163"/>
                  <a:pt x="515" y="242"/>
                  <a:pt x="506" y="346"/>
                </a:cubicBezTo>
                <a:cubicBezTo>
                  <a:pt x="506" y="432"/>
                  <a:pt x="432" y="506"/>
                  <a:pt x="346" y="506"/>
                </a:cubicBezTo>
                <a:cubicBezTo>
                  <a:pt x="186" y="494"/>
                  <a:pt x="112" y="309"/>
                  <a:pt x="235" y="210"/>
                </a:cubicBezTo>
                <a:cubicBezTo>
                  <a:pt x="268" y="177"/>
                  <a:pt x="307" y="163"/>
                  <a:pt x="344" y="163"/>
                </a:cubicBezTo>
                <a:close/>
                <a:moveTo>
                  <a:pt x="321" y="1"/>
                </a:moveTo>
                <a:cubicBezTo>
                  <a:pt x="173" y="1"/>
                  <a:pt x="38" y="112"/>
                  <a:pt x="13" y="259"/>
                </a:cubicBezTo>
                <a:cubicBezTo>
                  <a:pt x="1" y="284"/>
                  <a:pt x="1" y="309"/>
                  <a:pt x="1" y="333"/>
                </a:cubicBezTo>
                <a:cubicBezTo>
                  <a:pt x="1" y="370"/>
                  <a:pt x="1" y="407"/>
                  <a:pt x="13" y="432"/>
                </a:cubicBezTo>
                <a:cubicBezTo>
                  <a:pt x="56" y="598"/>
                  <a:pt x="198" y="681"/>
                  <a:pt x="340" y="681"/>
                </a:cubicBezTo>
                <a:cubicBezTo>
                  <a:pt x="481" y="681"/>
                  <a:pt x="623" y="598"/>
                  <a:pt x="666" y="432"/>
                </a:cubicBezTo>
                <a:cubicBezTo>
                  <a:pt x="678" y="407"/>
                  <a:pt x="691" y="370"/>
                  <a:pt x="691" y="333"/>
                </a:cubicBezTo>
                <a:cubicBezTo>
                  <a:pt x="691" y="309"/>
                  <a:pt x="678" y="284"/>
                  <a:pt x="678" y="259"/>
                </a:cubicBezTo>
                <a:cubicBezTo>
                  <a:pt x="642" y="112"/>
                  <a:pt x="506" y="1"/>
                  <a:pt x="358" y="1"/>
                </a:cubicBezTo>
                <a:close/>
              </a:path>
            </a:pathLst>
          </a:custGeom>
          <a:solidFill>
            <a:srgbClr val="BAC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2"/>
          <p:cNvSpPr/>
          <p:nvPr/>
        </p:nvSpPr>
        <p:spPr>
          <a:xfrm>
            <a:off x="8158950" y="3192445"/>
            <a:ext cx="196272" cy="165426"/>
          </a:xfrm>
          <a:custGeom>
            <a:rect b="b" l="l" r="r" t="t"/>
            <a:pathLst>
              <a:path extrusionOk="0" h="347" w="412">
                <a:moveTo>
                  <a:pt x="227" y="0"/>
                </a:moveTo>
                <a:cubicBezTo>
                  <a:pt x="185" y="0"/>
                  <a:pt x="142" y="16"/>
                  <a:pt x="108" y="50"/>
                </a:cubicBezTo>
                <a:cubicBezTo>
                  <a:pt x="0" y="158"/>
                  <a:pt x="78" y="346"/>
                  <a:pt x="229" y="346"/>
                </a:cubicBezTo>
                <a:cubicBezTo>
                  <a:pt x="234" y="346"/>
                  <a:pt x="238" y="346"/>
                  <a:pt x="243" y="346"/>
                </a:cubicBezTo>
                <a:cubicBezTo>
                  <a:pt x="329" y="334"/>
                  <a:pt x="391" y="272"/>
                  <a:pt x="403" y="186"/>
                </a:cubicBezTo>
                <a:cubicBezTo>
                  <a:pt x="412" y="75"/>
                  <a:pt x="321" y="0"/>
                  <a:pt x="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2"/>
          <p:cNvSpPr/>
          <p:nvPr/>
        </p:nvSpPr>
        <p:spPr>
          <a:xfrm>
            <a:off x="8104162" y="3116167"/>
            <a:ext cx="329184" cy="325132"/>
          </a:xfrm>
          <a:custGeom>
            <a:rect b="b" l="l" r="r" t="t"/>
            <a:pathLst>
              <a:path extrusionOk="0" h="682" w="691">
                <a:moveTo>
                  <a:pt x="342" y="160"/>
                </a:moveTo>
                <a:cubicBezTo>
                  <a:pt x="436" y="160"/>
                  <a:pt x="527" y="235"/>
                  <a:pt x="518" y="346"/>
                </a:cubicBezTo>
                <a:cubicBezTo>
                  <a:pt x="506" y="432"/>
                  <a:pt x="444" y="494"/>
                  <a:pt x="358" y="506"/>
                </a:cubicBezTo>
                <a:cubicBezTo>
                  <a:pt x="353" y="506"/>
                  <a:pt x="349" y="506"/>
                  <a:pt x="344" y="506"/>
                </a:cubicBezTo>
                <a:cubicBezTo>
                  <a:pt x="193" y="506"/>
                  <a:pt x="115" y="318"/>
                  <a:pt x="223" y="210"/>
                </a:cubicBezTo>
                <a:cubicBezTo>
                  <a:pt x="257" y="176"/>
                  <a:pt x="300" y="160"/>
                  <a:pt x="342" y="160"/>
                </a:cubicBezTo>
                <a:close/>
                <a:moveTo>
                  <a:pt x="321" y="1"/>
                </a:moveTo>
                <a:cubicBezTo>
                  <a:pt x="173" y="1"/>
                  <a:pt x="50" y="112"/>
                  <a:pt x="13" y="259"/>
                </a:cubicBezTo>
                <a:cubicBezTo>
                  <a:pt x="13" y="284"/>
                  <a:pt x="1" y="309"/>
                  <a:pt x="1" y="333"/>
                </a:cubicBezTo>
                <a:cubicBezTo>
                  <a:pt x="1" y="370"/>
                  <a:pt x="13" y="395"/>
                  <a:pt x="25" y="432"/>
                </a:cubicBezTo>
                <a:cubicBezTo>
                  <a:pt x="69" y="598"/>
                  <a:pt x="210" y="681"/>
                  <a:pt x="352" y="681"/>
                </a:cubicBezTo>
                <a:cubicBezTo>
                  <a:pt x="494" y="681"/>
                  <a:pt x="635" y="598"/>
                  <a:pt x="678" y="432"/>
                </a:cubicBezTo>
                <a:cubicBezTo>
                  <a:pt x="691" y="395"/>
                  <a:pt x="691" y="370"/>
                  <a:pt x="691" y="333"/>
                </a:cubicBezTo>
                <a:cubicBezTo>
                  <a:pt x="691" y="309"/>
                  <a:pt x="691" y="284"/>
                  <a:pt x="678" y="259"/>
                </a:cubicBezTo>
                <a:cubicBezTo>
                  <a:pt x="642" y="99"/>
                  <a:pt x="506" y="1"/>
                  <a:pt x="358" y="1"/>
                </a:cubicBezTo>
                <a:close/>
              </a:path>
            </a:pathLst>
          </a:custGeom>
          <a:solidFill>
            <a:srgbClr val="BAC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2"/>
          <p:cNvSpPr/>
          <p:nvPr/>
        </p:nvSpPr>
        <p:spPr>
          <a:xfrm>
            <a:off x="10433038" y="2875435"/>
            <a:ext cx="171664" cy="137651"/>
          </a:xfrm>
          <a:custGeom>
            <a:rect b="b" l="l" r="r" t="t"/>
            <a:pathLst>
              <a:path extrusionOk="0" h="344" w="404">
                <a:moveTo>
                  <a:pt x="223" y="1"/>
                </a:moveTo>
                <a:cubicBezTo>
                  <a:pt x="184" y="1"/>
                  <a:pt x="144" y="15"/>
                  <a:pt x="111" y="48"/>
                </a:cubicBezTo>
                <a:cubicBezTo>
                  <a:pt x="0" y="147"/>
                  <a:pt x="74" y="332"/>
                  <a:pt x="235" y="344"/>
                </a:cubicBezTo>
                <a:cubicBezTo>
                  <a:pt x="321" y="344"/>
                  <a:pt x="395" y="270"/>
                  <a:pt x="395" y="184"/>
                </a:cubicBezTo>
                <a:cubicBezTo>
                  <a:pt x="403" y="80"/>
                  <a:pt x="315" y="1"/>
                  <a:pt x="2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2"/>
          <p:cNvSpPr/>
          <p:nvPr/>
        </p:nvSpPr>
        <p:spPr>
          <a:xfrm>
            <a:off x="12323064" y="2875435"/>
            <a:ext cx="171664" cy="137651"/>
          </a:xfrm>
          <a:custGeom>
            <a:rect b="b" l="l" r="r" t="t"/>
            <a:pathLst>
              <a:path extrusionOk="0" h="344" w="404">
                <a:moveTo>
                  <a:pt x="223" y="1"/>
                </a:moveTo>
                <a:cubicBezTo>
                  <a:pt x="184" y="1"/>
                  <a:pt x="144" y="15"/>
                  <a:pt x="111" y="48"/>
                </a:cubicBezTo>
                <a:cubicBezTo>
                  <a:pt x="0" y="147"/>
                  <a:pt x="74" y="332"/>
                  <a:pt x="222" y="344"/>
                </a:cubicBezTo>
                <a:cubicBezTo>
                  <a:pt x="308" y="344"/>
                  <a:pt x="382" y="270"/>
                  <a:pt x="395" y="184"/>
                </a:cubicBezTo>
                <a:cubicBezTo>
                  <a:pt x="403" y="80"/>
                  <a:pt x="315" y="1"/>
                  <a:pt x="2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2"/>
          <p:cNvSpPr/>
          <p:nvPr/>
        </p:nvSpPr>
        <p:spPr>
          <a:xfrm>
            <a:off x="5460472" y="3239227"/>
            <a:ext cx="1037132" cy="88654"/>
          </a:xfrm>
          <a:custGeom>
            <a:rect b="b" l="l" r="r" t="t"/>
            <a:pathLst>
              <a:path extrusionOk="0" h="186" w="1677">
                <a:moveTo>
                  <a:pt x="1" y="0"/>
                </a:moveTo>
                <a:cubicBezTo>
                  <a:pt x="13" y="25"/>
                  <a:pt x="13" y="62"/>
                  <a:pt x="13" y="87"/>
                </a:cubicBezTo>
                <a:cubicBezTo>
                  <a:pt x="13" y="124"/>
                  <a:pt x="13" y="148"/>
                  <a:pt x="1" y="185"/>
                </a:cubicBezTo>
                <a:lnTo>
                  <a:pt x="1677" y="185"/>
                </a:lnTo>
                <a:lnTo>
                  <a:pt x="167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2"/>
          <p:cNvSpPr/>
          <p:nvPr/>
        </p:nvSpPr>
        <p:spPr>
          <a:xfrm>
            <a:off x="820921" y="3239216"/>
            <a:ext cx="1375297" cy="82457"/>
          </a:xfrm>
          <a:custGeom>
            <a:rect b="b" l="l" r="r" t="t"/>
            <a:pathLst>
              <a:path extrusionOk="0" h="173" w="3808">
                <a:moveTo>
                  <a:pt x="12" y="0"/>
                </a:moveTo>
                <a:cubicBezTo>
                  <a:pt x="12" y="25"/>
                  <a:pt x="25" y="50"/>
                  <a:pt x="12" y="74"/>
                </a:cubicBezTo>
                <a:cubicBezTo>
                  <a:pt x="25" y="111"/>
                  <a:pt x="12" y="148"/>
                  <a:pt x="0" y="173"/>
                </a:cubicBezTo>
                <a:lnTo>
                  <a:pt x="3807" y="173"/>
                </a:lnTo>
                <a:cubicBezTo>
                  <a:pt x="3795" y="148"/>
                  <a:pt x="3783" y="111"/>
                  <a:pt x="3783" y="74"/>
                </a:cubicBezTo>
                <a:cubicBezTo>
                  <a:pt x="3783" y="50"/>
                  <a:pt x="3795" y="25"/>
                  <a:pt x="37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2"/>
          <p:cNvSpPr/>
          <p:nvPr/>
        </p:nvSpPr>
        <p:spPr>
          <a:xfrm>
            <a:off x="4029292" y="3239227"/>
            <a:ext cx="1181601" cy="82449"/>
          </a:xfrm>
          <a:custGeom>
            <a:rect b="b" l="l" r="r" t="t"/>
            <a:pathLst>
              <a:path extrusionOk="0" h="173" w="3784">
                <a:moveTo>
                  <a:pt x="13" y="0"/>
                </a:moveTo>
                <a:cubicBezTo>
                  <a:pt x="13" y="25"/>
                  <a:pt x="13" y="50"/>
                  <a:pt x="26" y="74"/>
                </a:cubicBezTo>
                <a:cubicBezTo>
                  <a:pt x="13" y="111"/>
                  <a:pt x="13" y="148"/>
                  <a:pt x="1" y="173"/>
                </a:cubicBezTo>
                <a:lnTo>
                  <a:pt x="3784" y="173"/>
                </a:lnTo>
                <a:cubicBezTo>
                  <a:pt x="3771" y="148"/>
                  <a:pt x="3771" y="111"/>
                  <a:pt x="3771" y="74"/>
                </a:cubicBezTo>
                <a:cubicBezTo>
                  <a:pt x="3771" y="50"/>
                  <a:pt x="3771" y="25"/>
                  <a:pt x="37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2"/>
          <p:cNvSpPr/>
          <p:nvPr/>
        </p:nvSpPr>
        <p:spPr>
          <a:xfrm>
            <a:off x="-4200" y="3239227"/>
            <a:ext cx="589658" cy="82449"/>
          </a:xfrm>
          <a:custGeom>
            <a:rect b="b" l="l" r="r" t="t"/>
            <a:pathLst>
              <a:path extrusionOk="0" h="173" w="1726">
                <a:moveTo>
                  <a:pt x="0" y="0"/>
                </a:moveTo>
                <a:lnTo>
                  <a:pt x="0" y="173"/>
                </a:lnTo>
                <a:lnTo>
                  <a:pt x="1725" y="173"/>
                </a:lnTo>
                <a:cubicBezTo>
                  <a:pt x="1713" y="148"/>
                  <a:pt x="1713" y="111"/>
                  <a:pt x="1713" y="74"/>
                </a:cubicBezTo>
                <a:cubicBezTo>
                  <a:pt x="1713" y="50"/>
                  <a:pt x="1713" y="25"/>
                  <a:pt x="172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2"/>
          <p:cNvSpPr/>
          <p:nvPr/>
        </p:nvSpPr>
        <p:spPr>
          <a:xfrm>
            <a:off x="2431789" y="3239216"/>
            <a:ext cx="1361934" cy="82457"/>
          </a:xfrm>
          <a:custGeom>
            <a:rect b="b" l="l" r="r" t="t"/>
            <a:pathLst>
              <a:path extrusionOk="0" h="173" w="3771">
                <a:moveTo>
                  <a:pt x="0" y="0"/>
                </a:moveTo>
                <a:cubicBezTo>
                  <a:pt x="13" y="25"/>
                  <a:pt x="13" y="50"/>
                  <a:pt x="13" y="74"/>
                </a:cubicBezTo>
                <a:cubicBezTo>
                  <a:pt x="13" y="111"/>
                  <a:pt x="13" y="148"/>
                  <a:pt x="0" y="173"/>
                </a:cubicBezTo>
                <a:lnTo>
                  <a:pt x="3771" y="173"/>
                </a:lnTo>
                <a:cubicBezTo>
                  <a:pt x="3759" y="148"/>
                  <a:pt x="3759" y="111"/>
                  <a:pt x="3759" y="74"/>
                </a:cubicBezTo>
                <a:cubicBezTo>
                  <a:pt x="3759" y="50"/>
                  <a:pt x="3759" y="25"/>
                  <a:pt x="3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2"/>
          <p:cNvSpPr/>
          <p:nvPr/>
        </p:nvSpPr>
        <p:spPr>
          <a:xfrm>
            <a:off x="633257" y="3192982"/>
            <a:ext cx="192461" cy="192024"/>
          </a:xfrm>
          <a:custGeom>
            <a:rect b="b" l="l" r="r" t="t"/>
            <a:pathLst>
              <a:path extrusionOk="0" h="344" w="404">
                <a:moveTo>
                  <a:pt x="233" y="1"/>
                </a:moveTo>
                <a:cubicBezTo>
                  <a:pt x="196" y="1"/>
                  <a:pt x="157" y="15"/>
                  <a:pt x="124" y="48"/>
                </a:cubicBezTo>
                <a:cubicBezTo>
                  <a:pt x="1" y="147"/>
                  <a:pt x="75" y="332"/>
                  <a:pt x="235" y="344"/>
                </a:cubicBezTo>
                <a:cubicBezTo>
                  <a:pt x="321" y="344"/>
                  <a:pt x="395" y="270"/>
                  <a:pt x="395" y="184"/>
                </a:cubicBezTo>
                <a:cubicBezTo>
                  <a:pt x="404" y="80"/>
                  <a:pt x="321" y="1"/>
                  <a:pt x="23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2"/>
          <p:cNvSpPr/>
          <p:nvPr/>
        </p:nvSpPr>
        <p:spPr>
          <a:xfrm>
            <a:off x="2241696" y="3192029"/>
            <a:ext cx="196272" cy="165391"/>
          </a:xfrm>
          <a:custGeom>
            <a:rect b="b" l="l" r="r" t="t"/>
            <a:pathLst>
              <a:path extrusionOk="0" h="347" w="412">
                <a:moveTo>
                  <a:pt x="227" y="0"/>
                </a:moveTo>
                <a:cubicBezTo>
                  <a:pt x="185" y="0"/>
                  <a:pt x="142" y="16"/>
                  <a:pt x="108" y="50"/>
                </a:cubicBezTo>
                <a:cubicBezTo>
                  <a:pt x="0" y="158"/>
                  <a:pt x="78" y="346"/>
                  <a:pt x="229" y="346"/>
                </a:cubicBezTo>
                <a:cubicBezTo>
                  <a:pt x="234" y="346"/>
                  <a:pt x="238" y="346"/>
                  <a:pt x="243" y="346"/>
                </a:cubicBezTo>
                <a:cubicBezTo>
                  <a:pt x="329" y="334"/>
                  <a:pt x="391" y="272"/>
                  <a:pt x="403" y="186"/>
                </a:cubicBezTo>
                <a:cubicBezTo>
                  <a:pt x="412" y="75"/>
                  <a:pt x="321" y="0"/>
                  <a:pt x="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2"/>
          <p:cNvSpPr/>
          <p:nvPr/>
        </p:nvSpPr>
        <p:spPr>
          <a:xfrm>
            <a:off x="2186908" y="3115767"/>
            <a:ext cx="329184" cy="325063"/>
          </a:xfrm>
          <a:custGeom>
            <a:rect b="b" l="l" r="r" t="t"/>
            <a:pathLst>
              <a:path extrusionOk="0" h="682" w="691">
                <a:moveTo>
                  <a:pt x="342" y="160"/>
                </a:moveTo>
                <a:cubicBezTo>
                  <a:pt x="436" y="160"/>
                  <a:pt x="527" y="235"/>
                  <a:pt x="518" y="346"/>
                </a:cubicBezTo>
                <a:cubicBezTo>
                  <a:pt x="506" y="432"/>
                  <a:pt x="444" y="494"/>
                  <a:pt x="358" y="506"/>
                </a:cubicBezTo>
                <a:cubicBezTo>
                  <a:pt x="353" y="506"/>
                  <a:pt x="349" y="506"/>
                  <a:pt x="344" y="506"/>
                </a:cubicBezTo>
                <a:cubicBezTo>
                  <a:pt x="193" y="506"/>
                  <a:pt x="115" y="318"/>
                  <a:pt x="223" y="210"/>
                </a:cubicBezTo>
                <a:cubicBezTo>
                  <a:pt x="257" y="176"/>
                  <a:pt x="300" y="160"/>
                  <a:pt x="342" y="160"/>
                </a:cubicBezTo>
                <a:close/>
                <a:moveTo>
                  <a:pt x="321" y="1"/>
                </a:moveTo>
                <a:cubicBezTo>
                  <a:pt x="173" y="1"/>
                  <a:pt x="50" y="112"/>
                  <a:pt x="13" y="259"/>
                </a:cubicBezTo>
                <a:cubicBezTo>
                  <a:pt x="13" y="284"/>
                  <a:pt x="1" y="309"/>
                  <a:pt x="1" y="333"/>
                </a:cubicBezTo>
                <a:cubicBezTo>
                  <a:pt x="1" y="370"/>
                  <a:pt x="13" y="395"/>
                  <a:pt x="25" y="432"/>
                </a:cubicBezTo>
                <a:cubicBezTo>
                  <a:pt x="69" y="598"/>
                  <a:pt x="210" y="681"/>
                  <a:pt x="352" y="681"/>
                </a:cubicBezTo>
                <a:cubicBezTo>
                  <a:pt x="494" y="681"/>
                  <a:pt x="635" y="598"/>
                  <a:pt x="678" y="432"/>
                </a:cubicBezTo>
                <a:cubicBezTo>
                  <a:pt x="691" y="395"/>
                  <a:pt x="691" y="370"/>
                  <a:pt x="691" y="333"/>
                </a:cubicBezTo>
                <a:cubicBezTo>
                  <a:pt x="691" y="309"/>
                  <a:pt x="691" y="284"/>
                  <a:pt x="678" y="259"/>
                </a:cubicBezTo>
                <a:cubicBezTo>
                  <a:pt x="642" y="99"/>
                  <a:pt x="506" y="1"/>
                  <a:pt x="358" y="1"/>
                </a:cubicBezTo>
                <a:close/>
              </a:path>
            </a:pathLst>
          </a:custGeom>
          <a:solidFill>
            <a:srgbClr val="BAC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2"/>
          <p:cNvSpPr/>
          <p:nvPr/>
        </p:nvSpPr>
        <p:spPr>
          <a:xfrm>
            <a:off x="3841989" y="3192982"/>
            <a:ext cx="192461" cy="163962"/>
          </a:xfrm>
          <a:custGeom>
            <a:rect b="b" l="l" r="r" t="t"/>
            <a:pathLst>
              <a:path extrusionOk="0" h="344" w="404">
                <a:moveTo>
                  <a:pt x="223" y="1"/>
                </a:moveTo>
                <a:cubicBezTo>
                  <a:pt x="184" y="1"/>
                  <a:pt x="144" y="15"/>
                  <a:pt x="111" y="48"/>
                </a:cubicBezTo>
                <a:cubicBezTo>
                  <a:pt x="0" y="147"/>
                  <a:pt x="74" y="332"/>
                  <a:pt x="235" y="344"/>
                </a:cubicBezTo>
                <a:cubicBezTo>
                  <a:pt x="321" y="344"/>
                  <a:pt x="395" y="270"/>
                  <a:pt x="395" y="184"/>
                </a:cubicBezTo>
                <a:cubicBezTo>
                  <a:pt x="403" y="80"/>
                  <a:pt x="315" y="1"/>
                  <a:pt x="2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2"/>
          <p:cNvSpPr/>
          <p:nvPr/>
        </p:nvSpPr>
        <p:spPr>
          <a:xfrm>
            <a:off x="3789107" y="3115767"/>
            <a:ext cx="329184" cy="325063"/>
          </a:xfrm>
          <a:custGeom>
            <a:rect b="b" l="l" r="r" t="t"/>
            <a:pathLst>
              <a:path extrusionOk="0" h="682" w="691">
                <a:moveTo>
                  <a:pt x="334" y="163"/>
                </a:moveTo>
                <a:cubicBezTo>
                  <a:pt x="426" y="163"/>
                  <a:pt x="514" y="242"/>
                  <a:pt x="506" y="346"/>
                </a:cubicBezTo>
                <a:cubicBezTo>
                  <a:pt x="506" y="432"/>
                  <a:pt x="432" y="506"/>
                  <a:pt x="346" y="506"/>
                </a:cubicBezTo>
                <a:cubicBezTo>
                  <a:pt x="185" y="494"/>
                  <a:pt x="111" y="309"/>
                  <a:pt x="222" y="210"/>
                </a:cubicBezTo>
                <a:cubicBezTo>
                  <a:pt x="255" y="177"/>
                  <a:pt x="295" y="163"/>
                  <a:pt x="334" y="163"/>
                </a:cubicBezTo>
                <a:close/>
                <a:moveTo>
                  <a:pt x="321" y="1"/>
                </a:moveTo>
                <a:cubicBezTo>
                  <a:pt x="173" y="1"/>
                  <a:pt x="37" y="112"/>
                  <a:pt x="13" y="259"/>
                </a:cubicBezTo>
                <a:cubicBezTo>
                  <a:pt x="1" y="284"/>
                  <a:pt x="1" y="309"/>
                  <a:pt x="1" y="333"/>
                </a:cubicBezTo>
                <a:cubicBezTo>
                  <a:pt x="1" y="370"/>
                  <a:pt x="1" y="407"/>
                  <a:pt x="13" y="432"/>
                </a:cubicBezTo>
                <a:cubicBezTo>
                  <a:pt x="56" y="598"/>
                  <a:pt x="198" y="681"/>
                  <a:pt x="339" y="681"/>
                </a:cubicBezTo>
                <a:cubicBezTo>
                  <a:pt x="481" y="681"/>
                  <a:pt x="623" y="598"/>
                  <a:pt x="666" y="432"/>
                </a:cubicBezTo>
                <a:cubicBezTo>
                  <a:pt x="678" y="407"/>
                  <a:pt x="678" y="370"/>
                  <a:pt x="691" y="333"/>
                </a:cubicBezTo>
                <a:cubicBezTo>
                  <a:pt x="678" y="309"/>
                  <a:pt x="678" y="284"/>
                  <a:pt x="678" y="259"/>
                </a:cubicBezTo>
                <a:cubicBezTo>
                  <a:pt x="641" y="112"/>
                  <a:pt x="506" y="1"/>
                  <a:pt x="358" y="1"/>
                </a:cubicBezTo>
                <a:close/>
              </a:path>
            </a:pathLst>
          </a:custGeom>
          <a:solidFill>
            <a:srgbClr val="BAC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2"/>
          <p:cNvSpPr/>
          <p:nvPr/>
        </p:nvSpPr>
        <p:spPr>
          <a:xfrm>
            <a:off x="5269504" y="3189414"/>
            <a:ext cx="192461" cy="163962"/>
          </a:xfrm>
          <a:custGeom>
            <a:rect b="b" l="l" r="r" t="t"/>
            <a:pathLst>
              <a:path extrusionOk="0" h="344" w="404">
                <a:moveTo>
                  <a:pt x="223" y="1"/>
                </a:moveTo>
                <a:cubicBezTo>
                  <a:pt x="184" y="1"/>
                  <a:pt x="144" y="15"/>
                  <a:pt x="111" y="48"/>
                </a:cubicBezTo>
                <a:cubicBezTo>
                  <a:pt x="0" y="147"/>
                  <a:pt x="74" y="332"/>
                  <a:pt x="222" y="344"/>
                </a:cubicBezTo>
                <a:cubicBezTo>
                  <a:pt x="308" y="344"/>
                  <a:pt x="382" y="270"/>
                  <a:pt x="395" y="184"/>
                </a:cubicBezTo>
                <a:cubicBezTo>
                  <a:pt x="403" y="80"/>
                  <a:pt x="315" y="1"/>
                  <a:pt x="2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2"/>
          <p:cNvSpPr/>
          <p:nvPr/>
        </p:nvSpPr>
        <p:spPr>
          <a:xfrm>
            <a:off x="620825" y="3189052"/>
            <a:ext cx="260100" cy="260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2"/>
          <p:cNvSpPr/>
          <p:nvPr/>
        </p:nvSpPr>
        <p:spPr>
          <a:xfrm>
            <a:off x="5210905" y="3112199"/>
            <a:ext cx="329184" cy="325063"/>
          </a:xfrm>
          <a:custGeom>
            <a:rect b="b" l="l" r="r" t="t"/>
            <a:pathLst>
              <a:path extrusionOk="0" h="682" w="691">
                <a:moveTo>
                  <a:pt x="340" y="165"/>
                </a:moveTo>
                <a:cubicBezTo>
                  <a:pt x="431" y="165"/>
                  <a:pt x="518" y="232"/>
                  <a:pt x="518" y="333"/>
                </a:cubicBezTo>
                <a:cubicBezTo>
                  <a:pt x="518" y="420"/>
                  <a:pt x="444" y="506"/>
                  <a:pt x="345" y="506"/>
                </a:cubicBezTo>
                <a:cubicBezTo>
                  <a:pt x="197" y="494"/>
                  <a:pt x="123" y="321"/>
                  <a:pt x="222" y="210"/>
                </a:cubicBezTo>
                <a:cubicBezTo>
                  <a:pt x="257" y="179"/>
                  <a:pt x="299" y="165"/>
                  <a:pt x="340" y="165"/>
                </a:cubicBezTo>
                <a:close/>
                <a:moveTo>
                  <a:pt x="333" y="1"/>
                </a:moveTo>
                <a:cubicBezTo>
                  <a:pt x="173" y="1"/>
                  <a:pt x="49" y="112"/>
                  <a:pt x="13" y="259"/>
                </a:cubicBezTo>
                <a:cubicBezTo>
                  <a:pt x="0" y="284"/>
                  <a:pt x="0" y="309"/>
                  <a:pt x="0" y="333"/>
                </a:cubicBezTo>
                <a:cubicBezTo>
                  <a:pt x="0" y="370"/>
                  <a:pt x="0" y="407"/>
                  <a:pt x="13" y="432"/>
                </a:cubicBezTo>
                <a:cubicBezTo>
                  <a:pt x="62" y="598"/>
                  <a:pt x="204" y="681"/>
                  <a:pt x="345" y="681"/>
                </a:cubicBezTo>
                <a:cubicBezTo>
                  <a:pt x="487" y="681"/>
                  <a:pt x="629" y="598"/>
                  <a:pt x="678" y="432"/>
                </a:cubicBezTo>
                <a:cubicBezTo>
                  <a:pt x="690" y="407"/>
                  <a:pt x="690" y="370"/>
                  <a:pt x="690" y="333"/>
                </a:cubicBezTo>
                <a:cubicBezTo>
                  <a:pt x="690" y="309"/>
                  <a:pt x="690" y="284"/>
                  <a:pt x="678" y="259"/>
                </a:cubicBezTo>
                <a:cubicBezTo>
                  <a:pt x="641" y="112"/>
                  <a:pt x="518" y="1"/>
                  <a:pt x="358" y="1"/>
                </a:cubicBezTo>
                <a:close/>
              </a:path>
            </a:pathLst>
          </a:custGeom>
          <a:solidFill>
            <a:srgbClr val="BAC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2"/>
          <p:cNvSpPr/>
          <p:nvPr/>
        </p:nvSpPr>
        <p:spPr>
          <a:xfrm>
            <a:off x="580375" y="3115767"/>
            <a:ext cx="329184" cy="325063"/>
          </a:xfrm>
          <a:custGeom>
            <a:rect b="b" l="l" r="r" t="t"/>
            <a:pathLst>
              <a:path extrusionOk="0" h="682" w="691">
                <a:moveTo>
                  <a:pt x="344" y="163"/>
                </a:moveTo>
                <a:cubicBezTo>
                  <a:pt x="432" y="163"/>
                  <a:pt x="515" y="242"/>
                  <a:pt x="506" y="346"/>
                </a:cubicBezTo>
                <a:cubicBezTo>
                  <a:pt x="506" y="432"/>
                  <a:pt x="432" y="506"/>
                  <a:pt x="346" y="506"/>
                </a:cubicBezTo>
                <a:cubicBezTo>
                  <a:pt x="186" y="494"/>
                  <a:pt x="112" y="309"/>
                  <a:pt x="235" y="210"/>
                </a:cubicBezTo>
                <a:cubicBezTo>
                  <a:pt x="268" y="177"/>
                  <a:pt x="307" y="163"/>
                  <a:pt x="344" y="163"/>
                </a:cubicBezTo>
                <a:close/>
                <a:moveTo>
                  <a:pt x="321" y="1"/>
                </a:moveTo>
                <a:cubicBezTo>
                  <a:pt x="173" y="1"/>
                  <a:pt x="38" y="112"/>
                  <a:pt x="13" y="259"/>
                </a:cubicBezTo>
                <a:cubicBezTo>
                  <a:pt x="1" y="284"/>
                  <a:pt x="1" y="309"/>
                  <a:pt x="1" y="333"/>
                </a:cubicBezTo>
                <a:cubicBezTo>
                  <a:pt x="1" y="370"/>
                  <a:pt x="1" y="407"/>
                  <a:pt x="13" y="432"/>
                </a:cubicBezTo>
                <a:cubicBezTo>
                  <a:pt x="56" y="598"/>
                  <a:pt x="198" y="681"/>
                  <a:pt x="340" y="681"/>
                </a:cubicBezTo>
                <a:cubicBezTo>
                  <a:pt x="481" y="681"/>
                  <a:pt x="623" y="598"/>
                  <a:pt x="666" y="432"/>
                </a:cubicBezTo>
                <a:cubicBezTo>
                  <a:pt x="678" y="407"/>
                  <a:pt x="691" y="370"/>
                  <a:pt x="691" y="333"/>
                </a:cubicBezTo>
                <a:cubicBezTo>
                  <a:pt x="691" y="309"/>
                  <a:pt x="678" y="284"/>
                  <a:pt x="678" y="259"/>
                </a:cubicBezTo>
                <a:cubicBezTo>
                  <a:pt x="642" y="112"/>
                  <a:pt x="506" y="1"/>
                  <a:pt x="358" y="1"/>
                </a:cubicBezTo>
                <a:close/>
              </a:path>
            </a:pathLst>
          </a:custGeom>
          <a:solidFill>
            <a:srgbClr val="BAC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3" name="Google Shape;343;p32"/>
          <p:cNvPicPr preferRelativeResize="0"/>
          <p:nvPr/>
        </p:nvPicPr>
        <p:blipFill rotWithShape="1">
          <a:blip r:embed="rId8">
            <a:alphaModFix/>
          </a:blip>
          <a:srcRect b="15800" l="48421" r="25589" t="8670"/>
          <a:stretch/>
        </p:blipFill>
        <p:spPr>
          <a:xfrm>
            <a:off x="697375" y="1203637"/>
            <a:ext cx="1181600" cy="159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2"/>
          <p:cNvPicPr preferRelativeResize="0"/>
          <p:nvPr/>
        </p:nvPicPr>
        <p:blipFill rotWithShape="1">
          <a:blip r:embed="rId7">
            <a:alphaModFix/>
          </a:blip>
          <a:srcRect b="13579" l="65815" r="22597" t="28806"/>
          <a:stretch/>
        </p:blipFill>
        <p:spPr>
          <a:xfrm>
            <a:off x="4743600" y="2819951"/>
            <a:ext cx="467302" cy="2323548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2"/>
          <p:cNvSpPr txBox="1"/>
          <p:nvPr/>
        </p:nvSpPr>
        <p:spPr>
          <a:xfrm>
            <a:off x="4761124" y="3527650"/>
            <a:ext cx="15780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U = </a:t>
            </a: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35, 110, 150 и 220 кВ ​</a:t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II-го класса пропускной способности ​</a:t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46" name="Google Shape;346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81389" y="2717147"/>
            <a:ext cx="371200" cy="2313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875" y="168562"/>
            <a:ext cx="3808200" cy="285615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2" name="Google Shape;352;p33"/>
          <p:cNvSpPr/>
          <p:nvPr/>
        </p:nvSpPr>
        <p:spPr>
          <a:xfrm>
            <a:off x="0" y="2632200"/>
            <a:ext cx="8769300" cy="251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3"/>
          <p:cNvSpPr txBox="1"/>
          <p:nvPr>
            <p:ph idx="5" type="ctrTitle"/>
          </p:nvPr>
        </p:nvSpPr>
        <p:spPr>
          <a:xfrm>
            <a:off x="87875" y="2789300"/>
            <a:ext cx="1960500" cy="42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chemeClr val="accent4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Предохранители </a:t>
            </a:r>
            <a:endParaRPr b="0">
              <a:solidFill>
                <a:schemeClr val="accent4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354" name="Google Shape;354;p33"/>
          <p:cNvSpPr/>
          <p:nvPr/>
        </p:nvSpPr>
        <p:spPr>
          <a:xfrm flipH="1" rot="10800000">
            <a:off x="0" y="2424900"/>
            <a:ext cx="7215000" cy="2073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3"/>
          <p:cNvSpPr txBox="1"/>
          <p:nvPr/>
        </p:nvSpPr>
        <p:spPr>
          <a:xfrm>
            <a:off x="586875" y="3212300"/>
            <a:ext cx="53247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Предохранители высоковольтные серии ПКТ предназначены для использования в трехфазных сетях переменного тока напряжением от 6 до 35 кВ частоты 50 и 60 Гц для защиты силовых трансформаторов, воздушных и кабельных линий от сверхтоков при перегрузках и коротких замыканиях.</a:t>
            </a:r>
            <a:endParaRPr sz="12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56" name="Google Shape;356;p33"/>
          <p:cNvSpPr txBox="1"/>
          <p:nvPr/>
        </p:nvSpPr>
        <p:spPr>
          <a:xfrm>
            <a:off x="5769300" y="249413"/>
            <a:ext cx="3000000" cy="19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Список типов производимой продукции:</a:t>
            </a:r>
            <a:endParaRPr sz="1300">
              <a:solidFill>
                <a:schemeClr val="accent4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Oswald Medium"/>
              <a:buChar char="●"/>
            </a:pPr>
            <a:r>
              <a:rPr lang="en" sz="1300">
                <a:solidFill>
                  <a:schemeClr val="accent4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ПКТ</a:t>
            </a:r>
            <a:endParaRPr sz="1300">
              <a:solidFill>
                <a:schemeClr val="accent4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Oswald Medium"/>
              <a:buChar char="●"/>
            </a:pPr>
            <a:r>
              <a:rPr lang="en" sz="1300">
                <a:solidFill>
                  <a:schemeClr val="accent4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ПКН</a:t>
            </a:r>
            <a:endParaRPr sz="1300">
              <a:solidFill>
                <a:schemeClr val="accent4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Oswald Medium"/>
              <a:buChar char="●"/>
            </a:pPr>
            <a:r>
              <a:rPr lang="en" sz="1300">
                <a:solidFill>
                  <a:schemeClr val="accent4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ПКЭ</a:t>
            </a:r>
            <a:endParaRPr sz="1300">
              <a:solidFill>
                <a:schemeClr val="accent4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Oswald Medium"/>
              <a:buChar char="●"/>
            </a:pPr>
            <a:r>
              <a:rPr lang="en" sz="1300">
                <a:solidFill>
                  <a:schemeClr val="accent4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ПКЭН</a:t>
            </a:r>
            <a:endParaRPr sz="1300">
              <a:solidFill>
                <a:schemeClr val="accent4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Oswald Medium"/>
              <a:buChar char="●"/>
            </a:pPr>
            <a:r>
              <a:rPr lang="en" sz="1300">
                <a:solidFill>
                  <a:schemeClr val="accent4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ПКБ</a:t>
            </a:r>
            <a:endParaRPr sz="1300">
              <a:solidFill>
                <a:schemeClr val="accent4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Oswald Medium"/>
              <a:buChar char="●"/>
            </a:pPr>
            <a:r>
              <a:rPr lang="en" sz="1300">
                <a:solidFill>
                  <a:schemeClr val="accent4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ПН2</a:t>
            </a:r>
            <a:endParaRPr sz="1300">
              <a:solidFill>
                <a:schemeClr val="accent4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Oswald Medium"/>
              <a:buChar char="●"/>
            </a:pPr>
            <a:r>
              <a:rPr lang="en" sz="1300">
                <a:solidFill>
                  <a:schemeClr val="accent4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РВО</a:t>
            </a:r>
            <a:endParaRPr sz="1300">
              <a:solidFill>
                <a:schemeClr val="accent4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357" name="Google Shape;357;p33"/>
          <p:cNvPicPr preferRelativeResize="0"/>
          <p:nvPr/>
        </p:nvPicPr>
        <p:blipFill rotWithShape="1">
          <a:blip r:embed="rId4">
            <a:alphaModFix/>
          </a:blip>
          <a:srcRect b="5629" l="0" r="0" t="17036"/>
          <a:stretch/>
        </p:blipFill>
        <p:spPr>
          <a:xfrm>
            <a:off x="6453725" y="3619200"/>
            <a:ext cx="2690273" cy="15243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8" name="Google Shape;358;p33"/>
          <p:cNvPicPr preferRelativeResize="0"/>
          <p:nvPr/>
        </p:nvPicPr>
        <p:blipFill rotWithShape="1">
          <a:blip r:embed="rId5">
            <a:alphaModFix/>
          </a:blip>
          <a:srcRect b="18083" l="20952" r="18246" t="19816"/>
          <a:stretch/>
        </p:blipFill>
        <p:spPr>
          <a:xfrm>
            <a:off x="3546525" y="1157500"/>
            <a:ext cx="2752323" cy="224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3"/>
          <p:cNvPicPr preferRelativeResize="0"/>
          <p:nvPr/>
        </p:nvPicPr>
        <p:blipFill rotWithShape="1">
          <a:blip r:embed="rId6">
            <a:alphaModFix/>
          </a:blip>
          <a:srcRect b="11228" l="0" r="0" t="11228"/>
          <a:stretch/>
        </p:blipFill>
        <p:spPr>
          <a:xfrm>
            <a:off x="6772202" y="896100"/>
            <a:ext cx="2371794" cy="1401074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4"/>
          <p:cNvPicPr preferRelativeResize="0"/>
          <p:nvPr/>
        </p:nvPicPr>
        <p:blipFill rotWithShape="1">
          <a:blip r:embed="rId3">
            <a:alphaModFix/>
          </a:blip>
          <a:srcRect b="19667" l="0" r="0" t="36314"/>
          <a:stretch/>
        </p:blipFill>
        <p:spPr>
          <a:xfrm>
            <a:off x="0" y="3300500"/>
            <a:ext cx="3631273" cy="1303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5" name="Google Shape;365;p34"/>
          <p:cNvPicPr preferRelativeResize="0"/>
          <p:nvPr/>
        </p:nvPicPr>
        <p:blipFill rotWithShape="1">
          <a:blip r:embed="rId4">
            <a:alphaModFix/>
          </a:blip>
          <a:srcRect b="28842" l="0" r="0" t="28842"/>
          <a:stretch/>
        </p:blipFill>
        <p:spPr>
          <a:xfrm>
            <a:off x="2700725" y="1920175"/>
            <a:ext cx="4600576" cy="1303201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6" name="Google Shape;366;p34"/>
          <p:cNvSpPr txBox="1"/>
          <p:nvPr>
            <p:ph idx="1" type="subTitle"/>
          </p:nvPr>
        </p:nvSpPr>
        <p:spPr>
          <a:xfrm flipH="1">
            <a:off x="186100" y="2299075"/>
            <a:ext cx="2716200" cy="878100"/>
          </a:xfrm>
          <a:prstGeom prst="rect">
            <a:avLst/>
          </a:prstGeom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В сжатые сроки было открыт участок штамповки металлопроката для изготовления контактов предохранителей</a:t>
            </a:r>
            <a:endParaRPr sz="1100"/>
          </a:p>
        </p:txBody>
      </p:sp>
      <p:pic>
        <p:nvPicPr>
          <p:cNvPr id="367" name="Google Shape;367;p34"/>
          <p:cNvPicPr preferRelativeResize="0"/>
          <p:nvPr/>
        </p:nvPicPr>
        <p:blipFill rotWithShape="1">
          <a:blip r:embed="rId5">
            <a:alphaModFix/>
          </a:blip>
          <a:srcRect b="31117" l="0" r="0" t="31113"/>
          <a:stretch/>
        </p:blipFill>
        <p:spPr>
          <a:xfrm>
            <a:off x="0" y="540000"/>
            <a:ext cx="4600571" cy="13032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68" name="Google Shape;368;p34"/>
          <p:cNvSpPr/>
          <p:nvPr/>
        </p:nvSpPr>
        <p:spPr>
          <a:xfrm>
            <a:off x="3924225" y="540000"/>
            <a:ext cx="27162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34"/>
          <p:cNvSpPr/>
          <p:nvPr/>
        </p:nvSpPr>
        <p:spPr>
          <a:xfrm>
            <a:off x="2978700" y="3300350"/>
            <a:ext cx="34920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4"/>
          <p:cNvSpPr/>
          <p:nvPr/>
        </p:nvSpPr>
        <p:spPr>
          <a:xfrm flipH="1">
            <a:off x="598500" y="1920175"/>
            <a:ext cx="27162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4"/>
          <p:cNvSpPr txBox="1"/>
          <p:nvPr>
            <p:ph idx="2" type="subTitle"/>
          </p:nvPr>
        </p:nvSpPr>
        <p:spPr>
          <a:xfrm>
            <a:off x="4712700" y="934525"/>
            <a:ext cx="3039900" cy="801300"/>
          </a:xfrm>
          <a:prstGeom prst="rect">
            <a:avLst/>
          </a:prstGeom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C 2008 года, в г. Южноуральске запущено производство Предохранителей токоограничивающих типа ПКТ.</a:t>
            </a:r>
            <a:endParaRPr sz="900"/>
          </a:p>
        </p:txBody>
      </p:sp>
      <p:sp>
        <p:nvSpPr>
          <p:cNvPr id="372" name="Google Shape;372;p34"/>
          <p:cNvSpPr txBox="1"/>
          <p:nvPr>
            <p:ph idx="4" type="subTitle"/>
          </p:nvPr>
        </p:nvSpPr>
        <p:spPr>
          <a:xfrm>
            <a:off x="3742725" y="3673300"/>
            <a:ext cx="5264400" cy="878100"/>
          </a:xfrm>
          <a:prstGeom prst="rect">
            <a:avLst/>
          </a:prstGeom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Непрерывный путь развития предприятия, на сегодняшний день позволил существенно расширить качество и ассортимент предприятия, а также нарастить производственную мощность позволяющую выпускать более 300 тысяч изделий ежегодно!</a:t>
            </a:r>
            <a:endParaRPr sz="1100">
              <a:solidFill>
                <a:schemeClr val="accent4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373" name="Google Shape;373;p34"/>
          <p:cNvSpPr txBox="1"/>
          <p:nvPr/>
        </p:nvSpPr>
        <p:spPr>
          <a:xfrm>
            <a:off x="6749325" y="0"/>
            <a:ext cx="2257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Процесс производства</a:t>
            </a:r>
            <a:endParaRPr sz="1800"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предохранителей</a:t>
            </a:r>
            <a:endParaRPr sz="1800"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35"/>
          <p:cNvPicPr preferRelativeResize="0"/>
          <p:nvPr/>
        </p:nvPicPr>
        <p:blipFill rotWithShape="1">
          <a:blip r:embed="rId3">
            <a:alphaModFix/>
          </a:blip>
          <a:srcRect b="8136" l="0" r="0" t="27184"/>
          <a:stretch/>
        </p:blipFill>
        <p:spPr>
          <a:xfrm>
            <a:off x="269975" y="560700"/>
            <a:ext cx="2892300" cy="3326826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5"/>
          <p:cNvSpPr/>
          <p:nvPr/>
        </p:nvSpPr>
        <p:spPr>
          <a:xfrm>
            <a:off x="3873300" y="560700"/>
            <a:ext cx="5270700" cy="944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35"/>
          <p:cNvSpPr/>
          <p:nvPr/>
        </p:nvSpPr>
        <p:spPr>
          <a:xfrm>
            <a:off x="0" y="2632200"/>
            <a:ext cx="8769300" cy="251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35"/>
          <p:cNvSpPr/>
          <p:nvPr/>
        </p:nvSpPr>
        <p:spPr>
          <a:xfrm flipH="1" rot="10800000">
            <a:off x="0" y="2424900"/>
            <a:ext cx="7215000" cy="2073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5"/>
          <p:cNvSpPr txBox="1"/>
          <p:nvPr>
            <p:ph type="ctrTitle"/>
          </p:nvPr>
        </p:nvSpPr>
        <p:spPr>
          <a:xfrm>
            <a:off x="200025" y="2424900"/>
            <a:ext cx="24315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Линейная арматура</a:t>
            </a:r>
            <a:endParaRPr b="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383" name="Google Shape;383;p35"/>
          <p:cNvSpPr txBox="1"/>
          <p:nvPr/>
        </p:nvSpPr>
        <p:spPr>
          <a:xfrm>
            <a:off x="966850" y="3171350"/>
            <a:ext cx="5851200" cy="13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Начиная с 2021 года, на базе новой производственной площадки в г.Каменск-Уральский, в кратчайшие сроки установлено и запущено оборудование, налажен серийный выпуск самых востребованных комплектующих </a:t>
            </a:r>
            <a:endParaRPr sz="1300">
              <a:solidFill>
                <a:schemeClr val="accent4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для Российской энергетической промышленности</a:t>
            </a:r>
            <a:endParaRPr sz="1300">
              <a:solidFill>
                <a:schemeClr val="accent4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accent4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384" name="Google Shape;384;p35"/>
          <p:cNvPicPr preferRelativeResize="0"/>
          <p:nvPr/>
        </p:nvPicPr>
        <p:blipFill rotWithShape="1">
          <a:blip r:embed="rId4">
            <a:alphaModFix/>
          </a:blip>
          <a:srcRect b="9668" l="3545" r="20042" t="10029"/>
          <a:stretch/>
        </p:blipFill>
        <p:spPr>
          <a:xfrm>
            <a:off x="5995775" y="366325"/>
            <a:ext cx="2706300" cy="1599875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5" name="Google Shape;38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6050" y="1966200"/>
            <a:ext cx="3416550" cy="192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3046" y="1852600"/>
            <a:ext cx="1581454" cy="11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9972" y="3995422"/>
            <a:ext cx="1835450" cy="11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3913" y="803748"/>
            <a:ext cx="1334550" cy="949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24" y="247638"/>
            <a:ext cx="3396949" cy="4518826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36"/>
          <p:cNvSpPr/>
          <p:nvPr/>
        </p:nvSpPr>
        <p:spPr>
          <a:xfrm flipH="1" rot="10800000">
            <a:off x="3448850" y="171175"/>
            <a:ext cx="2502600" cy="15366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5" name="Google Shape;39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533300" y="247662"/>
            <a:ext cx="2535600" cy="152443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6"/>
          <p:cNvSpPr/>
          <p:nvPr/>
        </p:nvSpPr>
        <p:spPr>
          <a:xfrm flipH="1" rot="10800000">
            <a:off x="0" y="3130000"/>
            <a:ext cx="4214400" cy="16956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6"/>
          <p:cNvSpPr/>
          <p:nvPr/>
        </p:nvSpPr>
        <p:spPr>
          <a:xfrm flipH="1" rot="10800000">
            <a:off x="4948775" y="3252425"/>
            <a:ext cx="2535600" cy="17049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6"/>
          <p:cNvSpPr/>
          <p:nvPr/>
        </p:nvSpPr>
        <p:spPr>
          <a:xfrm flipH="1" rot="10800000">
            <a:off x="6124028" y="1361270"/>
            <a:ext cx="2904600" cy="16332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9" name="Google Shape;39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1825" y="3157500"/>
            <a:ext cx="2596450" cy="169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6"/>
          <p:cNvSpPr/>
          <p:nvPr/>
        </p:nvSpPr>
        <p:spPr>
          <a:xfrm>
            <a:off x="0" y="3325750"/>
            <a:ext cx="4035000" cy="169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6"/>
          <p:cNvSpPr txBox="1"/>
          <p:nvPr>
            <p:ph type="ctrTitle"/>
          </p:nvPr>
        </p:nvSpPr>
        <p:spPr>
          <a:xfrm>
            <a:off x="153725" y="86075"/>
            <a:ext cx="32400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Испытания прочности арматуры</a:t>
            </a:r>
            <a:endParaRPr b="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402" name="Google Shape;402;p36"/>
          <p:cNvSpPr txBox="1"/>
          <p:nvPr/>
        </p:nvSpPr>
        <p:spPr>
          <a:xfrm>
            <a:off x="204563" y="3449475"/>
            <a:ext cx="3138300" cy="13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Все виды арматуры проходят проверки и испытания в независимом</a:t>
            </a:r>
            <a:endParaRPr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Научно-Исследовательском Центре Высоковольтного Оборудования </a:t>
            </a:r>
            <a:endParaRPr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(НИЦ ВО)</a:t>
            </a:r>
            <a:endParaRPr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403" name="Google Shape;40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444126" y="3761038"/>
            <a:ext cx="2535600" cy="6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6"/>
          <p:cNvPicPr preferRelativeResize="0"/>
          <p:nvPr/>
        </p:nvPicPr>
        <p:blipFill rotWithShape="1">
          <a:blip r:embed="rId7">
            <a:alphaModFix/>
          </a:blip>
          <a:srcRect b="9772" l="0" r="0" t="19715"/>
          <a:stretch/>
        </p:blipFill>
        <p:spPr>
          <a:xfrm>
            <a:off x="6124025" y="1235075"/>
            <a:ext cx="2758199" cy="162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31725" y="605364"/>
            <a:ext cx="1413525" cy="107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>
            <a:off x="4214401" y="1414461"/>
            <a:ext cx="1636474" cy="1053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7"/>
          <p:cNvSpPr/>
          <p:nvPr/>
        </p:nvSpPr>
        <p:spPr>
          <a:xfrm flipH="1" rot="5400000">
            <a:off x="3965850" y="-3966100"/>
            <a:ext cx="1203900" cy="91356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7"/>
          <p:cNvSpPr txBox="1"/>
          <p:nvPr>
            <p:ph type="ctrTitle"/>
          </p:nvPr>
        </p:nvSpPr>
        <p:spPr>
          <a:xfrm>
            <a:off x="6200775" y="112775"/>
            <a:ext cx="2885700" cy="3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Типы линейной арматуры</a:t>
            </a:r>
            <a:endParaRPr b="0" sz="2000"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413" name="Google Shape;41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5175" y="3932050"/>
            <a:ext cx="1527000" cy="121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500" y="1965202"/>
            <a:ext cx="1346025" cy="92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9813" y="1683425"/>
            <a:ext cx="1346046" cy="13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8587" y="3941326"/>
            <a:ext cx="1822200" cy="1038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07163" y="3851636"/>
            <a:ext cx="1434250" cy="95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61901" y="1586113"/>
            <a:ext cx="1434251" cy="1349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7"/>
          <p:cNvSpPr txBox="1"/>
          <p:nvPr/>
        </p:nvSpPr>
        <p:spPr>
          <a:xfrm>
            <a:off x="1920481" y="3572300"/>
            <a:ext cx="79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Сцепная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0" name="Google Shape;420;p37"/>
          <p:cNvSpPr txBox="1"/>
          <p:nvPr/>
        </p:nvSpPr>
        <p:spPr>
          <a:xfrm>
            <a:off x="268350" y="2843000"/>
            <a:ext cx="8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Натяжная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1" name="Google Shape;421;p37"/>
          <p:cNvSpPr txBox="1"/>
          <p:nvPr/>
        </p:nvSpPr>
        <p:spPr>
          <a:xfrm>
            <a:off x="3200938" y="2865600"/>
            <a:ext cx="143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Поддерживающая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2" name="Google Shape;422;p37"/>
          <p:cNvSpPr txBox="1"/>
          <p:nvPr/>
        </p:nvSpPr>
        <p:spPr>
          <a:xfrm>
            <a:off x="6039813" y="2890850"/>
            <a:ext cx="149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Соединительная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3" name="Google Shape;423;p37"/>
          <p:cNvSpPr txBox="1"/>
          <p:nvPr/>
        </p:nvSpPr>
        <p:spPr>
          <a:xfrm>
            <a:off x="7745338" y="3572300"/>
            <a:ext cx="97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Контактная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4" name="Google Shape;424;p37"/>
          <p:cNvSpPr txBox="1"/>
          <p:nvPr/>
        </p:nvSpPr>
        <p:spPr>
          <a:xfrm>
            <a:off x="4891488" y="3572300"/>
            <a:ext cx="8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Защитная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5" name="Google Shape;425;p37"/>
          <p:cNvSpPr/>
          <p:nvPr/>
        </p:nvSpPr>
        <p:spPr>
          <a:xfrm>
            <a:off x="6742375" y="3370642"/>
            <a:ext cx="1375288" cy="82475"/>
          </a:xfrm>
          <a:custGeom>
            <a:rect b="b" l="l" r="r" t="t"/>
            <a:pathLst>
              <a:path extrusionOk="0" h="173" w="3808">
                <a:moveTo>
                  <a:pt x="12" y="0"/>
                </a:moveTo>
                <a:cubicBezTo>
                  <a:pt x="12" y="25"/>
                  <a:pt x="25" y="50"/>
                  <a:pt x="12" y="74"/>
                </a:cubicBezTo>
                <a:cubicBezTo>
                  <a:pt x="25" y="111"/>
                  <a:pt x="12" y="148"/>
                  <a:pt x="0" y="173"/>
                </a:cubicBezTo>
                <a:lnTo>
                  <a:pt x="3807" y="173"/>
                </a:lnTo>
                <a:cubicBezTo>
                  <a:pt x="3795" y="148"/>
                  <a:pt x="3783" y="111"/>
                  <a:pt x="3783" y="74"/>
                </a:cubicBezTo>
                <a:cubicBezTo>
                  <a:pt x="3783" y="50"/>
                  <a:pt x="3795" y="25"/>
                  <a:pt x="37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37"/>
          <p:cNvSpPr/>
          <p:nvPr/>
        </p:nvSpPr>
        <p:spPr>
          <a:xfrm>
            <a:off x="8353237" y="3370647"/>
            <a:ext cx="790760" cy="82479"/>
          </a:xfrm>
          <a:custGeom>
            <a:rect b="b" l="l" r="r" t="t"/>
            <a:pathLst>
              <a:path extrusionOk="0" h="173" w="3771">
                <a:moveTo>
                  <a:pt x="0" y="0"/>
                </a:moveTo>
                <a:cubicBezTo>
                  <a:pt x="13" y="25"/>
                  <a:pt x="13" y="50"/>
                  <a:pt x="13" y="74"/>
                </a:cubicBezTo>
                <a:cubicBezTo>
                  <a:pt x="13" y="111"/>
                  <a:pt x="13" y="148"/>
                  <a:pt x="0" y="173"/>
                </a:cubicBezTo>
                <a:lnTo>
                  <a:pt x="3771" y="173"/>
                </a:lnTo>
                <a:cubicBezTo>
                  <a:pt x="3759" y="148"/>
                  <a:pt x="3759" y="111"/>
                  <a:pt x="3759" y="74"/>
                </a:cubicBezTo>
                <a:cubicBezTo>
                  <a:pt x="3759" y="50"/>
                  <a:pt x="3759" y="25"/>
                  <a:pt x="3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7"/>
          <p:cNvSpPr/>
          <p:nvPr/>
        </p:nvSpPr>
        <p:spPr>
          <a:xfrm>
            <a:off x="6554711" y="3324399"/>
            <a:ext cx="192461" cy="163996"/>
          </a:xfrm>
          <a:custGeom>
            <a:rect b="b" l="l" r="r" t="t"/>
            <a:pathLst>
              <a:path extrusionOk="0" h="344" w="404">
                <a:moveTo>
                  <a:pt x="233" y="1"/>
                </a:moveTo>
                <a:cubicBezTo>
                  <a:pt x="196" y="1"/>
                  <a:pt x="157" y="15"/>
                  <a:pt x="124" y="48"/>
                </a:cubicBezTo>
                <a:cubicBezTo>
                  <a:pt x="1" y="147"/>
                  <a:pt x="75" y="332"/>
                  <a:pt x="235" y="344"/>
                </a:cubicBezTo>
                <a:cubicBezTo>
                  <a:pt x="321" y="344"/>
                  <a:pt x="395" y="270"/>
                  <a:pt x="395" y="184"/>
                </a:cubicBezTo>
                <a:cubicBezTo>
                  <a:pt x="404" y="80"/>
                  <a:pt x="321" y="1"/>
                  <a:pt x="2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7"/>
          <p:cNvSpPr/>
          <p:nvPr/>
        </p:nvSpPr>
        <p:spPr>
          <a:xfrm>
            <a:off x="6501828" y="3247167"/>
            <a:ext cx="329184" cy="325132"/>
          </a:xfrm>
          <a:custGeom>
            <a:rect b="b" l="l" r="r" t="t"/>
            <a:pathLst>
              <a:path extrusionOk="0" h="682" w="691">
                <a:moveTo>
                  <a:pt x="344" y="163"/>
                </a:moveTo>
                <a:cubicBezTo>
                  <a:pt x="432" y="163"/>
                  <a:pt x="515" y="242"/>
                  <a:pt x="506" y="346"/>
                </a:cubicBezTo>
                <a:cubicBezTo>
                  <a:pt x="506" y="432"/>
                  <a:pt x="432" y="506"/>
                  <a:pt x="346" y="506"/>
                </a:cubicBezTo>
                <a:cubicBezTo>
                  <a:pt x="186" y="494"/>
                  <a:pt x="112" y="309"/>
                  <a:pt x="235" y="210"/>
                </a:cubicBezTo>
                <a:cubicBezTo>
                  <a:pt x="268" y="177"/>
                  <a:pt x="307" y="163"/>
                  <a:pt x="344" y="163"/>
                </a:cubicBezTo>
                <a:close/>
                <a:moveTo>
                  <a:pt x="321" y="1"/>
                </a:moveTo>
                <a:cubicBezTo>
                  <a:pt x="173" y="1"/>
                  <a:pt x="38" y="112"/>
                  <a:pt x="13" y="259"/>
                </a:cubicBezTo>
                <a:cubicBezTo>
                  <a:pt x="1" y="284"/>
                  <a:pt x="1" y="309"/>
                  <a:pt x="1" y="333"/>
                </a:cubicBezTo>
                <a:cubicBezTo>
                  <a:pt x="1" y="370"/>
                  <a:pt x="1" y="407"/>
                  <a:pt x="13" y="432"/>
                </a:cubicBezTo>
                <a:cubicBezTo>
                  <a:pt x="56" y="598"/>
                  <a:pt x="198" y="681"/>
                  <a:pt x="340" y="681"/>
                </a:cubicBezTo>
                <a:cubicBezTo>
                  <a:pt x="481" y="681"/>
                  <a:pt x="623" y="598"/>
                  <a:pt x="666" y="432"/>
                </a:cubicBezTo>
                <a:cubicBezTo>
                  <a:pt x="678" y="407"/>
                  <a:pt x="691" y="370"/>
                  <a:pt x="691" y="333"/>
                </a:cubicBezTo>
                <a:cubicBezTo>
                  <a:pt x="691" y="309"/>
                  <a:pt x="678" y="284"/>
                  <a:pt x="678" y="259"/>
                </a:cubicBezTo>
                <a:cubicBezTo>
                  <a:pt x="642" y="112"/>
                  <a:pt x="506" y="1"/>
                  <a:pt x="358" y="1"/>
                </a:cubicBezTo>
                <a:close/>
              </a:path>
            </a:pathLst>
          </a:custGeom>
          <a:solidFill>
            <a:srgbClr val="BAC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37"/>
          <p:cNvSpPr/>
          <p:nvPr/>
        </p:nvSpPr>
        <p:spPr>
          <a:xfrm>
            <a:off x="8163150" y="3323445"/>
            <a:ext cx="196272" cy="165426"/>
          </a:xfrm>
          <a:custGeom>
            <a:rect b="b" l="l" r="r" t="t"/>
            <a:pathLst>
              <a:path extrusionOk="0" h="347" w="412">
                <a:moveTo>
                  <a:pt x="227" y="0"/>
                </a:moveTo>
                <a:cubicBezTo>
                  <a:pt x="185" y="0"/>
                  <a:pt x="142" y="16"/>
                  <a:pt x="108" y="50"/>
                </a:cubicBezTo>
                <a:cubicBezTo>
                  <a:pt x="0" y="158"/>
                  <a:pt x="78" y="346"/>
                  <a:pt x="229" y="346"/>
                </a:cubicBezTo>
                <a:cubicBezTo>
                  <a:pt x="234" y="346"/>
                  <a:pt x="238" y="346"/>
                  <a:pt x="243" y="346"/>
                </a:cubicBezTo>
                <a:cubicBezTo>
                  <a:pt x="329" y="334"/>
                  <a:pt x="391" y="272"/>
                  <a:pt x="403" y="186"/>
                </a:cubicBezTo>
                <a:cubicBezTo>
                  <a:pt x="412" y="75"/>
                  <a:pt x="321" y="0"/>
                  <a:pt x="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7"/>
          <p:cNvSpPr/>
          <p:nvPr/>
        </p:nvSpPr>
        <p:spPr>
          <a:xfrm>
            <a:off x="8108362" y="3247167"/>
            <a:ext cx="329184" cy="325132"/>
          </a:xfrm>
          <a:custGeom>
            <a:rect b="b" l="l" r="r" t="t"/>
            <a:pathLst>
              <a:path extrusionOk="0" h="682" w="691">
                <a:moveTo>
                  <a:pt x="342" y="160"/>
                </a:moveTo>
                <a:cubicBezTo>
                  <a:pt x="436" y="160"/>
                  <a:pt x="527" y="235"/>
                  <a:pt x="518" y="346"/>
                </a:cubicBezTo>
                <a:cubicBezTo>
                  <a:pt x="506" y="432"/>
                  <a:pt x="444" y="494"/>
                  <a:pt x="358" y="506"/>
                </a:cubicBezTo>
                <a:cubicBezTo>
                  <a:pt x="353" y="506"/>
                  <a:pt x="349" y="506"/>
                  <a:pt x="344" y="506"/>
                </a:cubicBezTo>
                <a:cubicBezTo>
                  <a:pt x="193" y="506"/>
                  <a:pt x="115" y="318"/>
                  <a:pt x="223" y="210"/>
                </a:cubicBezTo>
                <a:cubicBezTo>
                  <a:pt x="257" y="176"/>
                  <a:pt x="300" y="160"/>
                  <a:pt x="342" y="160"/>
                </a:cubicBezTo>
                <a:close/>
                <a:moveTo>
                  <a:pt x="321" y="1"/>
                </a:moveTo>
                <a:cubicBezTo>
                  <a:pt x="173" y="1"/>
                  <a:pt x="50" y="112"/>
                  <a:pt x="13" y="259"/>
                </a:cubicBezTo>
                <a:cubicBezTo>
                  <a:pt x="13" y="284"/>
                  <a:pt x="1" y="309"/>
                  <a:pt x="1" y="333"/>
                </a:cubicBezTo>
                <a:cubicBezTo>
                  <a:pt x="1" y="370"/>
                  <a:pt x="13" y="395"/>
                  <a:pt x="25" y="432"/>
                </a:cubicBezTo>
                <a:cubicBezTo>
                  <a:pt x="69" y="598"/>
                  <a:pt x="210" y="681"/>
                  <a:pt x="352" y="681"/>
                </a:cubicBezTo>
                <a:cubicBezTo>
                  <a:pt x="494" y="681"/>
                  <a:pt x="635" y="598"/>
                  <a:pt x="678" y="432"/>
                </a:cubicBezTo>
                <a:cubicBezTo>
                  <a:pt x="691" y="395"/>
                  <a:pt x="691" y="370"/>
                  <a:pt x="691" y="333"/>
                </a:cubicBezTo>
                <a:cubicBezTo>
                  <a:pt x="691" y="309"/>
                  <a:pt x="691" y="284"/>
                  <a:pt x="678" y="259"/>
                </a:cubicBezTo>
                <a:cubicBezTo>
                  <a:pt x="642" y="99"/>
                  <a:pt x="506" y="1"/>
                  <a:pt x="358" y="1"/>
                </a:cubicBezTo>
                <a:close/>
              </a:path>
            </a:pathLst>
          </a:custGeom>
          <a:solidFill>
            <a:srgbClr val="BAC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37"/>
          <p:cNvSpPr/>
          <p:nvPr/>
        </p:nvSpPr>
        <p:spPr>
          <a:xfrm>
            <a:off x="10433038" y="2875435"/>
            <a:ext cx="171664" cy="137651"/>
          </a:xfrm>
          <a:custGeom>
            <a:rect b="b" l="l" r="r" t="t"/>
            <a:pathLst>
              <a:path extrusionOk="0" h="344" w="404">
                <a:moveTo>
                  <a:pt x="223" y="1"/>
                </a:moveTo>
                <a:cubicBezTo>
                  <a:pt x="184" y="1"/>
                  <a:pt x="144" y="15"/>
                  <a:pt x="111" y="48"/>
                </a:cubicBezTo>
                <a:cubicBezTo>
                  <a:pt x="0" y="147"/>
                  <a:pt x="74" y="332"/>
                  <a:pt x="235" y="344"/>
                </a:cubicBezTo>
                <a:cubicBezTo>
                  <a:pt x="321" y="344"/>
                  <a:pt x="395" y="270"/>
                  <a:pt x="395" y="184"/>
                </a:cubicBezTo>
                <a:cubicBezTo>
                  <a:pt x="403" y="80"/>
                  <a:pt x="315" y="1"/>
                  <a:pt x="2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37"/>
          <p:cNvSpPr/>
          <p:nvPr/>
        </p:nvSpPr>
        <p:spPr>
          <a:xfrm>
            <a:off x="12323064" y="2875435"/>
            <a:ext cx="171664" cy="137651"/>
          </a:xfrm>
          <a:custGeom>
            <a:rect b="b" l="l" r="r" t="t"/>
            <a:pathLst>
              <a:path extrusionOk="0" h="344" w="404">
                <a:moveTo>
                  <a:pt x="223" y="1"/>
                </a:moveTo>
                <a:cubicBezTo>
                  <a:pt x="184" y="1"/>
                  <a:pt x="144" y="15"/>
                  <a:pt x="111" y="48"/>
                </a:cubicBezTo>
                <a:cubicBezTo>
                  <a:pt x="0" y="147"/>
                  <a:pt x="74" y="332"/>
                  <a:pt x="222" y="344"/>
                </a:cubicBezTo>
                <a:cubicBezTo>
                  <a:pt x="308" y="344"/>
                  <a:pt x="382" y="270"/>
                  <a:pt x="395" y="184"/>
                </a:cubicBezTo>
                <a:cubicBezTo>
                  <a:pt x="403" y="80"/>
                  <a:pt x="315" y="1"/>
                  <a:pt x="2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37"/>
          <p:cNvSpPr/>
          <p:nvPr/>
        </p:nvSpPr>
        <p:spPr>
          <a:xfrm>
            <a:off x="5464672" y="3370227"/>
            <a:ext cx="1037132" cy="88654"/>
          </a:xfrm>
          <a:custGeom>
            <a:rect b="b" l="l" r="r" t="t"/>
            <a:pathLst>
              <a:path extrusionOk="0" h="186" w="1677">
                <a:moveTo>
                  <a:pt x="1" y="0"/>
                </a:moveTo>
                <a:cubicBezTo>
                  <a:pt x="13" y="25"/>
                  <a:pt x="13" y="62"/>
                  <a:pt x="13" y="87"/>
                </a:cubicBezTo>
                <a:cubicBezTo>
                  <a:pt x="13" y="124"/>
                  <a:pt x="13" y="148"/>
                  <a:pt x="1" y="185"/>
                </a:cubicBezTo>
                <a:lnTo>
                  <a:pt x="1677" y="185"/>
                </a:lnTo>
                <a:lnTo>
                  <a:pt x="167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37"/>
          <p:cNvSpPr/>
          <p:nvPr/>
        </p:nvSpPr>
        <p:spPr>
          <a:xfrm>
            <a:off x="825121" y="3370216"/>
            <a:ext cx="1375297" cy="82457"/>
          </a:xfrm>
          <a:custGeom>
            <a:rect b="b" l="l" r="r" t="t"/>
            <a:pathLst>
              <a:path extrusionOk="0" h="173" w="3808">
                <a:moveTo>
                  <a:pt x="12" y="0"/>
                </a:moveTo>
                <a:cubicBezTo>
                  <a:pt x="12" y="25"/>
                  <a:pt x="25" y="50"/>
                  <a:pt x="12" y="74"/>
                </a:cubicBezTo>
                <a:cubicBezTo>
                  <a:pt x="25" y="111"/>
                  <a:pt x="12" y="148"/>
                  <a:pt x="0" y="173"/>
                </a:cubicBezTo>
                <a:lnTo>
                  <a:pt x="3807" y="173"/>
                </a:lnTo>
                <a:cubicBezTo>
                  <a:pt x="3795" y="148"/>
                  <a:pt x="3783" y="111"/>
                  <a:pt x="3783" y="74"/>
                </a:cubicBezTo>
                <a:cubicBezTo>
                  <a:pt x="3783" y="50"/>
                  <a:pt x="3795" y="25"/>
                  <a:pt x="37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7"/>
          <p:cNvSpPr/>
          <p:nvPr/>
        </p:nvSpPr>
        <p:spPr>
          <a:xfrm>
            <a:off x="4033492" y="3370227"/>
            <a:ext cx="1181601" cy="82449"/>
          </a:xfrm>
          <a:custGeom>
            <a:rect b="b" l="l" r="r" t="t"/>
            <a:pathLst>
              <a:path extrusionOk="0" h="173" w="3784">
                <a:moveTo>
                  <a:pt x="13" y="0"/>
                </a:moveTo>
                <a:cubicBezTo>
                  <a:pt x="13" y="25"/>
                  <a:pt x="13" y="50"/>
                  <a:pt x="26" y="74"/>
                </a:cubicBezTo>
                <a:cubicBezTo>
                  <a:pt x="13" y="111"/>
                  <a:pt x="13" y="148"/>
                  <a:pt x="1" y="173"/>
                </a:cubicBezTo>
                <a:lnTo>
                  <a:pt x="3784" y="173"/>
                </a:lnTo>
                <a:cubicBezTo>
                  <a:pt x="3771" y="148"/>
                  <a:pt x="3771" y="111"/>
                  <a:pt x="3771" y="74"/>
                </a:cubicBezTo>
                <a:cubicBezTo>
                  <a:pt x="3771" y="50"/>
                  <a:pt x="3771" y="25"/>
                  <a:pt x="37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37"/>
          <p:cNvSpPr/>
          <p:nvPr/>
        </p:nvSpPr>
        <p:spPr>
          <a:xfrm>
            <a:off x="0" y="3370227"/>
            <a:ext cx="589658" cy="82449"/>
          </a:xfrm>
          <a:custGeom>
            <a:rect b="b" l="l" r="r" t="t"/>
            <a:pathLst>
              <a:path extrusionOk="0" h="173" w="1726">
                <a:moveTo>
                  <a:pt x="0" y="0"/>
                </a:moveTo>
                <a:lnTo>
                  <a:pt x="0" y="173"/>
                </a:lnTo>
                <a:lnTo>
                  <a:pt x="1725" y="173"/>
                </a:lnTo>
                <a:cubicBezTo>
                  <a:pt x="1713" y="148"/>
                  <a:pt x="1713" y="111"/>
                  <a:pt x="1713" y="74"/>
                </a:cubicBezTo>
                <a:cubicBezTo>
                  <a:pt x="1713" y="50"/>
                  <a:pt x="1713" y="25"/>
                  <a:pt x="172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7"/>
          <p:cNvSpPr/>
          <p:nvPr/>
        </p:nvSpPr>
        <p:spPr>
          <a:xfrm>
            <a:off x="2435989" y="3370216"/>
            <a:ext cx="1361934" cy="82457"/>
          </a:xfrm>
          <a:custGeom>
            <a:rect b="b" l="l" r="r" t="t"/>
            <a:pathLst>
              <a:path extrusionOk="0" h="173" w="3771">
                <a:moveTo>
                  <a:pt x="0" y="0"/>
                </a:moveTo>
                <a:cubicBezTo>
                  <a:pt x="13" y="25"/>
                  <a:pt x="13" y="50"/>
                  <a:pt x="13" y="74"/>
                </a:cubicBezTo>
                <a:cubicBezTo>
                  <a:pt x="13" y="111"/>
                  <a:pt x="13" y="148"/>
                  <a:pt x="0" y="173"/>
                </a:cubicBezTo>
                <a:lnTo>
                  <a:pt x="3771" y="173"/>
                </a:lnTo>
                <a:cubicBezTo>
                  <a:pt x="3759" y="148"/>
                  <a:pt x="3759" y="111"/>
                  <a:pt x="3759" y="74"/>
                </a:cubicBezTo>
                <a:cubicBezTo>
                  <a:pt x="3759" y="50"/>
                  <a:pt x="3759" y="25"/>
                  <a:pt x="37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7"/>
          <p:cNvSpPr/>
          <p:nvPr/>
        </p:nvSpPr>
        <p:spPr>
          <a:xfrm>
            <a:off x="637457" y="3323982"/>
            <a:ext cx="192461" cy="192024"/>
          </a:xfrm>
          <a:custGeom>
            <a:rect b="b" l="l" r="r" t="t"/>
            <a:pathLst>
              <a:path extrusionOk="0" h="344" w="404">
                <a:moveTo>
                  <a:pt x="233" y="1"/>
                </a:moveTo>
                <a:cubicBezTo>
                  <a:pt x="196" y="1"/>
                  <a:pt x="157" y="15"/>
                  <a:pt x="124" y="48"/>
                </a:cubicBezTo>
                <a:cubicBezTo>
                  <a:pt x="1" y="147"/>
                  <a:pt x="75" y="332"/>
                  <a:pt x="235" y="344"/>
                </a:cubicBezTo>
                <a:cubicBezTo>
                  <a:pt x="321" y="344"/>
                  <a:pt x="395" y="270"/>
                  <a:pt x="395" y="184"/>
                </a:cubicBezTo>
                <a:cubicBezTo>
                  <a:pt x="404" y="80"/>
                  <a:pt x="321" y="1"/>
                  <a:pt x="23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7"/>
          <p:cNvSpPr/>
          <p:nvPr/>
        </p:nvSpPr>
        <p:spPr>
          <a:xfrm>
            <a:off x="2245896" y="3323029"/>
            <a:ext cx="196272" cy="165391"/>
          </a:xfrm>
          <a:custGeom>
            <a:rect b="b" l="l" r="r" t="t"/>
            <a:pathLst>
              <a:path extrusionOk="0" h="347" w="412">
                <a:moveTo>
                  <a:pt x="227" y="0"/>
                </a:moveTo>
                <a:cubicBezTo>
                  <a:pt x="185" y="0"/>
                  <a:pt x="142" y="16"/>
                  <a:pt x="108" y="50"/>
                </a:cubicBezTo>
                <a:cubicBezTo>
                  <a:pt x="0" y="158"/>
                  <a:pt x="78" y="346"/>
                  <a:pt x="229" y="346"/>
                </a:cubicBezTo>
                <a:cubicBezTo>
                  <a:pt x="234" y="346"/>
                  <a:pt x="238" y="346"/>
                  <a:pt x="243" y="346"/>
                </a:cubicBezTo>
                <a:cubicBezTo>
                  <a:pt x="329" y="334"/>
                  <a:pt x="391" y="272"/>
                  <a:pt x="403" y="186"/>
                </a:cubicBezTo>
                <a:cubicBezTo>
                  <a:pt x="412" y="75"/>
                  <a:pt x="321" y="0"/>
                  <a:pt x="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7"/>
          <p:cNvSpPr/>
          <p:nvPr/>
        </p:nvSpPr>
        <p:spPr>
          <a:xfrm>
            <a:off x="2191108" y="3246767"/>
            <a:ext cx="329184" cy="325063"/>
          </a:xfrm>
          <a:custGeom>
            <a:rect b="b" l="l" r="r" t="t"/>
            <a:pathLst>
              <a:path extrusionOk="0" h="682" w="691">
                <a:moveTo>
                  <a:pt x="342" y="160"/>
                </a:moveTo>
                <a:cubicBezTo>
                  <a:pt x="436" y="160"/>
                  <a:pt x="527" y="235"/>
                  <a:pt x="518" y="346"/>
                </a:cubicBezTo>
                <a:cubicBezTo>
                  <a:pt x="506" y="432"/>
                  <a:pt x="444" y="494"/>
                  <a:pt x="358" y="506"/>
                </a:cubicBezTo>
                <a:cubicBezTo>
                  <a:pt x="353" y="506"/>
                  <a:pt x="349" y="506"/>
                  <a:pt x="344" y="506"/>
                </a:cubicBezTo>
                <a:cubicBezTo>
                  <a:pt x="193" y="506"/>
                  <a:pt x="115" y="318"/>
                  <a:pt x="223" y="210"/>
                </a:cubicBezTo>
                <a:cubicBezTo>
                  <a:pt x="257" y="176"/>
                  <a:pt x="300" y="160"/>
                  <a:pt x="342" y="160"/>
                </a:cubicBezTo>
                <a:close/>
                <a:moveTo>
                  <a:pt x="321" y="1"/>
                </a:moveTo>
                <a:cubicBezTo>
                  <a:pt x="173" y="1"/>
                  <a:pt x="50" y="112"/>
                  <a:pt x="13" y="259"/>
                </a:cubicBezTo>
                <a:cubicBezTo>
                  <a:pt x="13" y="284"/>
                  <a:pt x="1" y="309"/>
                  <a:pt x="1" y="333"/>
                </a:cubicBezTo>
                <a:cubicBezTo>
                  <a:pt x="1" y="370"/>
                  <a:pt x="13" y="395"/>
                  <a:pt x="25" y="432"/>
                </a:cubicBezTo>
                <a:cubicBezTo>
                  <a:pt x="69" y="598"/>
                  <a:pt x="210" y="681"/>
                  <a:pt x="352" y="681"/>
                </a:cubicBezTo>
                <a:cubicBezTo>
                  <a:pt x="494" y="681"/>
                  <a:pt x="635" y="598"/>
                  <a:pt x="678" y="432"/>
                </a:cubicBezTo>
                <a:cubicBezTo>
                  <a:pt x="691" y="395"/>
                  <a:pt x="691" y="370"/>
                  <a:pt x="691" y="333"/>
                </a:cubicBezTo>
                <a:cubicBezTo>
                  <a:pt x="691" y="309"/>
                  <a:pt x="691" y="284"/>
                  <a:pt x="678" y="259"/>
                </a:cubicBezTo>
                <a:cubicBezTo>
                  <a:pt x="642" y="99"/>
                  <a:pt x="506" y="1"/>
                  <a:pt x="358" y="1"/>
                </a:cubicBezTo>
                <a:close/>
              </a:path>
            </a:pathLst>
          </a:custGeom>
          <a:solidFill>
            <a:srgbClr val="BAC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7"/>
          <p:cNvSpPr/>
          <p:nvPr/>
        </p:nvSpPr>
        <p:spPr>
          <a:xfrm>
            <a:off x="3846189" y="3323982"/>
            <a:ext cx="192461" cy="163962"/>
          </a:xfrm>
          <a:custGeom>
            <a:rect b="b" l="l" r="r" t="t"/>
            <a:pathLst>
              <a:path extrusionOk="0" h="344" w="404">
                <a:moveTo>
                  <a:pt x="223" y="1"/>
                </a:moveTo>
                <a:cubicBezTo>
                  <a:pt x="184" y="1"/>
                  <a:pt x="144" y="15"/>
                  <a:pt x="111" y="48"/>
                </a:cubicBezTo>
                <a:cubicBezTo>
                  <a:pt x="0" y="147"/>
                  <a:pt x="74" y="332"/>
                  <a:pt x="235" y="344"/>
                </a:cubicBezTo>
                <a:cubicBezTo>
                  <a:pt x="321" y="344"/>
                  <a:pt x="395" y="270"/>
                  <a:pt x="395" y="184"/>
                </a:cubicBezTo>
                <a:cubicBezTo>
                  <a:pt x="403" y="80"/>
                  <a:pt x="315" y="1"/>
                  <a:pt x="2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37"/>
          <p:cNvSpPr/>
          <p:nvPr/>
        </p:nvSpPr>
        <p:spPr>
          <a:xfrm>
            <a:off x="3793307" y="3246767"/>
            <a:ext cx="329184" cy="325063"/>
          </a:xfrm>
          <a:custGeom>
            <a:rect b="b" l="l" r="r" t="t"/>
            <a:pathLst>
              <a:path extrusionOk="0" h="682" w="691">
                <a:moveTo>
                  <a:pt x="334" y="163"/>
                </a:moveTo>
                <a:cubicBezTo>
                  <a:pt x="426" y="163"/>
                  <a:pt x="514" y="242"/>
                  <a:pt x="506" y="346"/>
                </a:cubicBezTo>
                <a:cubicBezTo>
                  <a:pt x="506" y="432"/>
                  <a:pt x="432" y="506"/>
                  <a:pt x="346" y="506"/>
                </a:cubicBezTo>
                <a:cubicBezTo>
                  <a:pt x="185" y="494"/>
                  <a:pt x="111" y="309"/>
                  <a:pt x="222" y="210"/>
                </a:cubicBezTo>
                <a:cubicBezTo>
                  <a:pt x="255" y="177"/>
                  <a:pt x="295" y="163"/>
                  <a:pt x="334" y="163"/>
                </a:cubicBezTo>
                <a:close/>
                <a:moveTo>
                  <a:pt x="321" y="1"/>
                </a:moveTo>
                <a:cubicBezTo>
                  <a:pt x="173" y="1"/>
                  <a:pt x="37" y="112"/>
                  <a:pt x="13" y="259"/>
                </a:cubicBezTo>
                <a:cubicBezTo>
                  <a:pt x="1" y="284"/>
                  <a:pt x="1" y="309"/>
                  <a:pt x="1" y="333"/>
                </a:cubicBezTo>
                <a:cubicBezTo>
                  <a:pt x="1" y="370"/>
                  <a:pt x="1" y="407"/>
                  <a:pt x="13" y="432"/>
                </a:cubicBezTo>
                <a:cubicBezTo>
                  <a:pt x="56" y="598"/>
                  <a:pt x="198" y="681"/>
                  <a:pt x="339" y="681"/>
                </a:cubicBezTo>
                <a:cubicBezTo>
                  <a:pt x="481" y="681"/>
                  <a:pt x="623" y="598"/>
                  <a:pt x="666" y="432"/>
                </a:cubicBezTo>
                <a:cubicBezTo>
                  <a:pt x="678" y="407"/>
                  <a:pt x="678" y="370"/>
                  <a:pt x="691" y="333"/>
                </a:cubicBezTo>
                <a:cubicBezTo>
                  <a:pt x="678" y="309"/>
                  <a:pt x="678" y="284"/>
                  <a:pt x="678" y="259"/>
                </a:cubicBezTo>
                <a:cubicBezTo>
                  <a:pt x="641" y="112"/>
                  <a:pt x="506" y="1"/>
                  <a:pt x="358" y="1"/>
                </a:cubicBezTo>
                <a:close/>
              </a:path>
            </a:pathLst>
          </a:custGeom>
          <a:solidFill>
            <a:srgbClr val="BAC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7"/>
          <p:cNvSpPr/>
          <p:nvPr/>
        </p:nvSpPr>
        <p:spPr>
          <a:xfrm>
            <a:off x="5273704" y="3320414"/>
            <a:ext cx="192461" cy="163962"/>
          </a:xfrm>
          <a:custGeom>
            <a:rect b="b" l="l" r="r" t="t"/>
            <a:pathLst>
              <a:path extrusionOk="0" h="344" w="404">
                <a:moveTo>
                  <a:pt x="223" y="1"/>
                </a:moveTo>
                <a:cubicBezTo>
                  <a:pt x="184" y="1"/>
                  <a:pt x="144" y="15"/>
                  <a:pt x="111" y="48"/>
                </a:cubicBezTo>
                <a:cubicBezTo>
                  <a:pt x="0" y="147"/>
                  <a:pt x="74" y="332"/>
                  <a:pt x="222" y="344"/>
                </a:cubicBezTo>
                <a:cubicBezTo>
                  <a:pt x="308" y="344"/>
                  <a:pt x="382" y="270"/>
                  <a:pt x="395" y="184"/>
                </a:cubicBezTo>
                <a:cubicBezTo>
                  <a:pt x="403" y="80"/>
                  <a:pt x="315" y="1"/>
                  <a:pt x="2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7"/>
          <p:cNvSpPr/>
          <p:nvPr/>
        </p:nvSpPr>
        <p:spPr>
          <a:xfrm>
            <a:off x="625025" y="3320052"/>
            <a:ext cx="260100" cy="260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7"/>
          <p:cNvSpPr/>
          <p:nvPr/>
        </p:nvSpPr>
        <p:spPr>
          <a:xfrm>
            <a:off x="5215105" y="3243199"/>
            <a:ext cx="329184" cy="325063"/>
          </a:xfrm>
          <a:custGeom>
            <a:rect b="b" l="l" r="r" t="t"/>
            <a:pathLst>
              <a:path extrusionOk="0" h="682" w="691">
                <a:moveTo>
                  <a:pt x="340" y="165"/>
                </a:moveTo>
                <a:cubicBezTo>
                  <a:pt x="431" y="165"/>
                  <a:pt x="518" y="232"/>
                  <a:pt x="518" y="333"/>
                </a:cubicBezTo>
                <a:cubicBezTo>
                  <a:pt x="518" y="420"/>
                  <a:pt x="444" y="506"/>
                  <a:pt x="345" y="506"/>
                </a:cubicBezTo>
                <a:cubicBezTo>
                  <a:pt x="197" y="494"/>
                  <a:pt x="123" y="321"/>
                  <a:pt x="222" y="210"/>
                </a:cubicBezTo>
                <a:cubicBezTo>
                  <a:pt x="257" y="179"/>
                  <a:pt x="299" y="165"/>
                  <a:pt x="340" y="165"/>
                </a:cubicBezTo>
                <a:close/>
                <a:moveTo>
                  <a:pt x="333" y="1"/>
                </a:moveTo>
                <a:cubicBezTo>
                  <a:pt x="173" y="1"/>
                  <a:pt x="49" y="112"/>
                  <a:pt x="13" y="259"/>
                </a:cubicBezTo>
                <a:cubicBezTo>
                  <a:pt x="0" y="284"/>
                  <a:pt x="0" y="309"/>
                  <a:pt x="0" y="333"/>
                </a:cubicBezTo>
                <a:cubicBezTo>
                  <a:pt x="0" y="370"/>
                  <a:pt x="0" y="407"/>
                  <a:pt x="13" y="432"/>
                </a:cubicBezTo>
                <a:cubicBezTo>
                  <a:pt x="62" y="598"/>
                  <a:pt x="204" y="681"/>
                  <a:pt x="345" y="681"/>
                </a:cubicBezTo>
                <a:cubicBezTo>
                  <a:pt x="487" y="681"/>
                  <a:pt x="629" y="598"/>
                  <a:pt x="678" y="432"/>
                </a:cubicBezTo>
                <a:cubicBezTo>
                  <a:pt x="690" y="407"/>
                  <a:pt x="690" y="370"/>
                  <a:pt x="690" y="333"/>
                </a:cubicBezTo>
                <a:cubicBezTo>
                  <a:pt x="690" y="309"/>
                  <a:pt x="690" y="284"/>
                  <a:pt x="678" y="259"/>
                </a:cubicBezTo>
                <a:cubicBezTo>
                  <a:pt x="641" y="112"/>
                  <a:pt x="518" y="1"/>
                  <a:pt x="358" y="1"/>
                </a:cubicBezTo>
                <a:close/>
              </a:path>
            </a:pathLst>
          </a:custGeom>
          <a:solidFill>
            <a:srgbClr val="BAC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37"/>
          <p:cNvSpPr/>
          <p:nvPr/>
        </p:nvSpPr>
        <p:spPr>
          <a:xfrm>
            <a:off x="584575" y="3246767"/>
            <a:ext cx="329184" cy="325063"/>
          </a:xfrm>
          <a:custGeom>
            <a:rect b="b" l="l" r="r" t="t"/>
            <a:pathLst>
              <a:path extrusionOk="0" h="682" w="691">
                <a:moveTo>
                  <a:pt x="344" y="163"/>
                </a:moveTo>
                <a:cubicBezTo>
                  <a:pt x="432" y="163"/>
                  <a:pt x="515" y="242"/>
                  <a:pt x="506" y="346"/>
                </a:cubicBezTo>
                <a:cubicBezTo>
                  <a:pt x="506" y="432"/>
                  <a:pt x="432" y="506"/>
                  <a:pt x="346" y="506"/>
                </a:cubicBezTo>
                <a:cubicBezTo>
                  <a:pt x="186" y="494"/>
                  <a:pt x="112" y="309"/>
                  <a:pt x="235" y="210"/>
                </a:cubicBezTo>
                <a:cubicBezTo>
                  <a:pt x="268" y="177"/>
                  <a:pt x="307" y="163"/>
                  <a:pt x="344" y="163"/>
                </a:cubicBezTo>
                <a:close/>
                <a:moveTo>
                  <a:pt x="321" y="1"/>
                </a:moveTo>
                <a:cubicBezTo>
                  <a:pt x="173" y="1"/>
                  <a:pt x="38" y="112"/>
                  <a:pt x="13" y="259"/>
                </a:cubicBezTo>
                <a:cubicBezTo>
                  <a:pt x="1" y="284"/>
                  <a:pt x="1" y="309"/>
                  <a:pt x="1" y="333"/>
                </a:cubicBezTo>
                <a:cubicBezTo>
                  <a:pt x="1" y="370"/>
                  <a:pt x="1" y="407"/>
                  <a:pt x="13" y="432"/>
                </a:cubicBezTo>
                <a:cubicBezTo>
                  <a:pt x="56" y="598"/>
                  <a:pt x="198" y="681"/>
                  <a:pt x="340" y="681"/>
                </a:cubicBezTo>
                <a:cubicBezTo>
                  <a:pt x="481" y="681"/>
                  <a:pt x="623" y="598"/>
                  <a:pt x="666" y="432"/>
                </a:cubicBezTo>
                <a:cubicBezTo>
                  <a:pt x="678" y="407"/>
                  <a:pt x="691" y="370"/>
                  <a:pt x="691" y="333"/>
                </a:cubicBezTo>
                <a:cubicBezTo>
                  <a:pt x="691" y="309"/>
                  <a:pt x="678" y="284"/>
                  <a:pt x="678" y="259"/>
                </a:cubicBezTo>
                <a:cubicBezTo>
                  <a:pt x="642" y="112"/>
                  <a:pt x="506" y="1"/>
                  <a:pt x="358" y="1"/>
                </a:cubicBezTo>
                <a:close/>
              </a:path>
            </a:pathLst>
          </a:custGeom>
          <a:solidFill>
            <a:srgbClr val="BAC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38"/>
          <p:cNvPicPr preferRelativeResize="0"/>
          <p:nvPr/>
        </p:nvPicPr>
        <p:blipFill rotWithShape="1">
          <a:blip r:embed="rId3">
            <a:alphaModFix/>
          </a:blip>
          <a:srcRect b="11335" l="19577" r="8789" t="10380"/>
          <a:stretch/>
        </p:blipFill>
        <p:spPr>
          <a:xfrm rot="-5400000">
            <a:off x="3485248" y="-497023"/>
            <a:ext cx="3219175" cy="469107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8"/>
          <p:cNvSpPr/>
          <p:nvPr/>
        </p:nvSpPr>
        <p:spPr>
          <a:xfrm>
            <a:off x="0" y="2632200"/>
            <a:ext cx="8567100" cy="251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38"/>
          <p:cNvSpPr txBox="1"/>
          <p:nvPr>
            <p:ph idx="1" type="subTitle"/>
          </p:nvPr>
        </p:nvSpPr>
        <p:spPr>
          <a:xfrm>
            <a:off x="311225" y="3212875"/>
            <a:ext cx="50931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В ближайшее время ООО “Полимер-Аппарат”запускает </a:t>
            </a:r>
            <a:endParaRPr sz="1400"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в производство стеклянные изоляторы на площадях </a:t>
            </a:r>
            <a:endParaRPr sz="1400"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Маловишерского стекольного завода, проходящего завершающие этапы реконструкции и модернизации.</a:t>
            </a:r>
            <a:endParaRPr sz="1400"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BE9"/>
              </a:solidFill>
              <a:highlight>
                <a:srgbClr val="0F496F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454" name="Google Shape;454;p38"/>
          <p:cNvSpPr txBox="1"/>
          <p:nvPr>
            <p:ph type="ctrTitle"/>
          </p:nvPr>
        </p:nvSpPr>
        <p:spPr>
          <a:xfrm>
            <a:off x="144400" y="2789879"/>
            <a:ext cx="1828200" cy="42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Изоляторы</a:t>
            </a:r>
            <a:endParaRPr b="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455" name="Google Shape;45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46119" y="0"/>
            <a:ext cx="3950095" cy="2632199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8"/>
          <p:cNvSpPr/>
          <p:nvPr/>
        </p:nvSpPr>
        <p:spPr>
          <a:xfrm flipH="1" rot="10800000">
            <a:off x="0" y="2424900"/>
            <a:ext cx="7996500" cy="2073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7" name="Google Shape;457;p38"/>
          <p:cNvPicPr preferRelativeResize="0"/>
          <p:nvPr/>
        </p:nvPicPr>
        <p:blipFill rotWithShape="1">
          <a:blip r:embed="rId5">
            <a:alphaModFix/>
          </a:blip>
          <a:srcRect b="0" l="0" r="13778" t="0"/>
          <a:stretch/>
        </p:blipFill>
        <p:spPr>
          <a:xfrm>
            <a:off x="6521073" y="2861837"/>
            <a:ext cx="2622925" cy="228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1700" y="0"/>
            <a:ext cx="2812298" cy="1941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9"/>
          <p:cNvSpPr/>
          <p:nvPr/>
        </p:nvSpPr>
        <p:spPr>
          <a:xfrm flipH="1" rot="5400000">
            <a:off x="5972225" y="-434700"/>
            <a:ext cx="2247000" cy="41001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9"/>
          <p:cNvSpPr/>
          <p:nvPr/>
        </p:nvSpPr>
        <p:spPr>
          <a:xfrm>
            <a:off x="5211225" y="2802300"/>
            <a:ext cx="2943900" cy="224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9"/>
          <p:cNvSpPr/>
          <p:nvPr/>
        </p:nvSpPr>
        <p:spPr>
          <a:xfrm>
            <a:off x="461475" y="2394875"/>
            <a:ext cx="3543600" cy="234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9"/>
          <p:cNvSpPr txBox="1"/>
          <p:nvPr>
            <p:ph type="ctrTitle"/>
          </p:nvPr>
        </p:nvSpPr>
        <p:spPr>
          <a:xfrm>
            <a:off x="609150" y="120254"/>
            <a:ext cx="1828200" cy="42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3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МВСЗ</a:t>
            </a:r>
            <a:endParaRPr b="0" sz="23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467" name="Google Shape;467;p39"/>
          <p:cNvSpPr/>
          <p:nvPr/>
        </p:nvSpPr>
        <p:spPr>
          <a:xfrm flipH="1" rot="10800000">
            <a:off x="0" y="491975"/>
            <a:ext cx="462900" cy="19029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8" name="Google Shape;46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150" y="2564022"/>
            <a:ext cx="3543600" cy="2002916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39"/>
          <p:cNvSpPr txBox="1"/>
          <p:nvPr>
            <p:ph idx="1" type="subTitle"/>
          </p:nvPr>
        </p:nvSpPr>
        <p:spPr>
          <a:xfrm>
            <a:off x="609150" y="614950"/>
            <a:ext cx="410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EDEBE9"/>
                </a:solidFill>
                <a:highlight>
                  <a:srgbClr val="0F496F"/>
                </a:highlight>
                <a:latin typeface="Oswald Medium"/>
                <a:ea typeface="Oswald Medium"/>
                <a:cs typeface="Oswald Medium"/>
                <a:sym typeface="Oswald Medium"/>
              </a:rPr>
              <a:t>Соседство </a:t>
            </a:r>
            <a:r>
              <a:rPr lang="en" sz="1400">
                <a:solidFill>
                  <a:srgbClr val="EDEBE9"/>
                </a:solidFill>
                <a:highlight>
                  <a:srgbClr val="0F496F"/>
                </a:highlight>
                <a:latin typeface="Oswald Medium"/>
                <a:ea typeface="Oswald Medium"/>
                <a:cs typeface="Oswald Medium"/>
                <a:sym typeface="Oswald Medium"/>
              </a:rPr>
              <a:t>мастеров-стеклодувов с </a:t>
            </a:r>
            <a:r>
              <a:rPr lang="en" sz="1400">
                <a:solidFill>
                  <a:srgbClr val="EDEBE9"/>
                </a:solidFill>
                <a:highlight>
                  <a:srgbClr val="0F496F"/>
                </a:highlight>
                <a:latin typeface="Oswald Medium"/>
                <a:ea typeface="Oswald Medium"/>
                <a:cs typeface="Oswald Medium"/>
                <a:sym typeface="Oswald Medium"/>
              </a:rPr>
              <a:t>новейшим оборудованием и восстановленными стекловаренными печами приводит к максимальному повышению производительности труда.</a:t>
            </a:r>
            <a:endParaRPr sz="1400">
              <a:solidFill>
                <a:srgbClr val="EDEBE9"/>
              </a:solidFill>
              <a:highlight>
                <a:srgbClr val="0F496F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DEBE9"/>
              </a:solidFill>
              <a:highlight>
                <a:srgbClr val="0F496F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470" name="Google Shape;470;p39"/>
          <p:cNvPicPr preferRelativeResize="0"/>
          <p:nvPr/>
        </p:nvPicPr>
        <p:blipFill rotWithShape="1">
          <a:blip r:embed="rId4">
            <a:alphaModFix/>
          </a:blip>
          <a:srcRect b="26863" l="0" r="12762" t="0"/>
          <a:stretch/>
        </p:blipFill>
        <p:spPr>
          <a:xfrm>
            <a:off x="6803725" y="798825"/>
            <a:ext cx="2151226" cy="234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3402" y="850788"/>
            <a:ext cx="982650" cy="118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9113" y="2644550"/>
            <a:ext cx="3161026" cy="2091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4800"/>
            <a:ext cx="4012599" cy="270172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0"/>
          <p:cNvSpPr/>
          <p:nvPr/>
        </p:nvSpPr>
        <p:spPr>
          <a:xfrm>
            <a:off x="0" y="2632200"/>
            <a:ext cx="4233300" cy="205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40"/>
          <p:cNvSpPr txBox="1"/>
          <p:nvPr>
            <p:ph idx="1" type="subTitle"/>
          </p:nvPr>
        </p:nvSpPr>
        <p:spPr>
          <a:xfrm>
            <a:off x="4367000" y="200825"/>
            <a:ext cx="3341700" cy="186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– </a:t>
            </a: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Рабочие части антиприсадочного элемента выполнены из электроизоляционного материала и имеют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травмобезопасные наконечники.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– Все металлические части устройств имеют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цинковое покрытие.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– Различные климатические исполнения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– Стойкость к ветровым нагрузкам 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– Стойкость к гололёдным нагрузкам 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– Гарантийный срок эксплуатации 60 месяцев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со дня продажи.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– Срок эксплуатации 40 лет с даты продажи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заводом изготовителем.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480" name="Google Shape;480;p40"/>
          <p:cNvSpPr/>
          <p:nvPr/>
        </p:nvSpPr>
        <p:spPr>
          <a:xfrm flipH="1" rot="10800000">
            <a:off x="0" y="2424700"/>
            <a:ext cx="7215000" cy="5424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40"/>
          <p:cNvSpPr txBox="1"/>
          <p:nvPr>
            <p:ph type="ctrTitle"/>
          </p:nvPr>
        </p:nvSpPr>
        <p:spPr>
          <a:xfrm>
            <a:off x="196750" y="2632200"/>
            <a:ext cx="2823600" cy="67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Птицезащитные устройства (ПЗУ)</a:t>
            </a:r>
            <a:endParaRPr b="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482" name="Google Shape;48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7325" y="0"/>
            <a:ext cx="1703766" cy="212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09550" y="3705413"/>
            <a:ext cx="1475400" cy="102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" y="4409963"/>
            <a:ext cx="1441391" cy="6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15000" y="2031863"/>
            <a:ext cx="1570575" cy="1079775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0"/>
          <p:cNvSpPr txBox="1"/>
          <p:nvPr/>
        </p:nvSpPr>
        <p:spPr>
          <a:xfrm>
            <a:off x="891675" y="2933175"/>
            <a:ext cx="33417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С 2022 года, по просьбам птицеохранных организаций, под руководством «экологов в области защиты птиц» и ведущих специалистов по производству, были разработаны, сконструированы и запущены в серийное производство Птицезащитные устройства типа ПЗУ на все виды напряжения.</a:t>
            </a:r>
            <a:endParaRPr sz="1200"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487" name="Google Shape;487;p40"/>
          <p:cNvSpPr/>
          <p:nvPr/>
        </p:nvSpPr>
        <p:spPr>
          <a:xfrm flipH="1" rot="10800000">
            <a:off x="8754550" y="2433500"/>
            <a:ext cx="389400" cy="5499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8" name="Google Shape;488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67000" y="3054550"/>
            <a:ext cx="2386689" cy="187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>
            <p:ph idx="1" type="subTitle"/>
          </p:nvPr>
        </p:nvSpPr>
        <p:spPr>
          <a:xfrm flipH="1">
            <a:off x="359925" y="1001775"/>
            <a:ext cx="4281300" cy="3334200"/>
          </a:xfrm>
          <a:prstGeom prst="rect">
            <a:avLst/>
          </a:prstGeom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Научно-производственное объединение «Полимер-Аппарат» образовано в 2003 году. </a:t>
            </a:r>
            <a:endParaRPr sz="13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Основным продуктом выпуска тогда являлись нелинейные ограничители перенапряжений в полимерной изоляции типа ОПНп.​</a:t>
            </a:r>
            <a:endParaRPr sz="13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В 2004 г. был налажен их серийный выпуск.</a:t>
            </a:r>
            <a:endParaRPr sz="13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С 2005 по 2006 была пройдена аттестация ФСК ЕЭС на напряжения 330 и 500 кВ</a:t>
            </a:r>
            <a:endParaRPr sz="13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К 2008​ было освоено производство ОПНп по технологии​ </a:t>
            </a:r>
            <a:endParaRPr sz="13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Liquid Silicon Rubber </a:t>
            </a:r>
            <a:endParaRPr sz="13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7425" y="0"/>
            <a:ext cx="233658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/>
          <p:nvPr/>
        </p:nvSpPr>
        <p:spPr>
          <a:xfrm>
            <a:off x="0" y="1577400"/>
            <a:ext cx="314400" cy="1988700"/>
          </a:xfrm>
          <a:prstGeom prst="rect">
            <a:avLst/>
          </a:prstGeom>
          <a:solidFill>
            <a:srgbClr val="6693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3"/>
          <p:cNvSpPr txBox="1"/>
          <p:nvPr>
            <p:ph type="title"/>
          </p:nvPr>
        </p:nvSpPr>
        <p:spPr>
          <a:xfrm>
            <a:off x="229350" y="156450"/>
            <a:ext cx="34980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veat"/>
                <a:ea typeface="Caveat"/>
                <a:cs typeface="Caveat"/>
                <a:sym typeface="Caveat"/>
              </a:rPr>
              <a:t>История компании</a:t>
            </a:r>
            <a:endParaRPr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33" name="Google Shape;133;p23"/>
          <p:cNvSpPr/>
          <p:nvPr/>
        </p:nvSpPr>
        <p:spPr>
          <a:xfrm>
            <a:off x="4686750" y="1577400"/>
            <a:ext cx="2120700" cy="1988700"/>
          </a:xfrm>
          <a:prstGeom prst="rect">
            <a:avLst/>
          </a:prstGeom>
          <a:solidFill>
            <a:srgbClr val="6693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3"/>
          <p:cNvSpPr txBox="1"/>
          <p:nvPr/>
        </p:nvSpPr>
        <p:spPr>
          <a:xfrm>
            <a:off x="6935470" y="156456"/>
            <a:ext cx="3199800" cy="307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35" name="Google Shape;13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7349" y="1700523"/>
            <a:ext cx="3090650" cy="231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1"/>
          <p:cNvSpPr/>
          <p:nvPr/>
        </p:nvSpPr>
        <p:spPr>
          <a:xfrm rot="-5400000">
            <a:off x="1992150" y="-2005200"/>
            <a:ext cx="5159700" cy="91539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41"/>
          <p:cNvSpPr txBox="1"/>
          <p:nvPr>
            <p:ph idx="4294967295" type="subTitle"/>
          </p:nvPr>
        </p:nvSpPr>
        <p:spPr>
          <a:xfrm>
            <a:off x="0" y="207100"/>
            <a:ext cx="7337700" cy="71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600">
                <a:solidFill>
                  <a:srgbClr val="EDEBE9"/>
                </a:solidFill>
                <a:highlight>
                  <a:srgbClr val="0F496F"/>
                </a:highlight>
                <a:latin typeface="Oswald Medium"/>
                <a:ea typeface="Oswald Medium"/>
                <a:cs typeface="Oswald Medium"/>
                <a:sym typeface="Oswald Medium"/>
              </a:rPr>
              <a:t>Гарантия качества продукции - наши партнеры</a:t>
            </a:r>
            <a:endParaRPr sz="2400">
              <a:solidFill>
                <a:srgbClr val="EDEBE9"/>
              </a:solidFill>
              <a:highlight>
                <a:srgbClr val="0F496F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495" name="Google Shape;49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7816">
            <a:off x="2939545" y="1079480"/>
            <a:ext cx="1769961" cy="2191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53343">
            <a:off x="358025" y="1160250"/>
            <a:ext cx="1626600" cy="228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1175" y="868950"/>
            <a:ext cx="1648651" cy="2343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89138" y="1512050"/>
            <a:ext cx="1173600" cy="71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87260" y="3362010"/>
            <a:ext cx="1482800" cy="71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05113" y="2257650"/>
            <a:ext cx="1590675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03813" y="3338925"/>
            <a:ext cx="200025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03951" y="2225694"/>
            <a:ext cx="1120050" cy="892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550" y="4429425"/>
            <a:ext cx="200025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195250" y="1153288"/>
            <a:ext cx="14287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00163" y="3675688"/>
            <a:ext cx="1703029" cy="71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604075" y="4153488"/>
            <a:ext cx="200025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889287" y="4153503"/>
            <a:ext cx="2332298" cy="793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559150" y="3635093"/>
            <a:ext cx="2428150" cy="136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2900113" y="2833707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3106813" y="3229382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3313513" y="3981107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3566663" y="4232607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5487538" y="2027282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5649188" y="2434982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5487538" y="1481382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6773763" y="1070632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7211513" y="1778682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6417813" y="1778682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7448738" y="3335232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6211113" y="2538632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6211113" y="2293632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7046813" y="2501082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5542338" y="1619582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5624113" y="1778682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5417413" y="1920032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6359963" y="1991157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5749038" y="2106832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2"/>
          <p:cNvPicPr preferRelativeResize="0"/>
          <p:nvPr/>
        </p:nvPicPr>
        <p:blipFill rotWithShape="1">
          <a:blip r:embed="rId4">
            <a:alphaModFix/>
          </a:blip>
          <a:srcRect b="18884" l="0" r="0" t="19261"/>
          <a:stretch/>
        </p:blipFill>
        <p:spPr>
          <a:xfrm>
            <a:off x="7418213" y="2248182"/>
            <a:ext cx="206723" cy="1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879475"/>
            <a:ext cx="2128175" cy="326402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42"/>
          <p:cNvSpPr/>
          <p:nvPr/>
        </p:nvSpPr>
        <p:spPr>
          <a:xfrm flipH="1" rot="-5400000">
            <a:off x="1220550" y="-492225"/>
            <a:ext cx="1440300" cy="38814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42"/>
          <p:cNvSpPr txBox="1"/>
          <p:nvPr>
            <p:ph idx="1" type="subTitle"/>
          </p:nvPr>
        </p:nvSpPr>
        <p:spPr>
          <a:xfrm>
            <a:off x="73826" y="879934"/>
            <a:ext cx="3446400" cy="7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Группа компаний “Полимер-Аппарат” имеет богатый опыт поставок варисторов нашего производства в страны как ближнего, так и дальнего зарубежья</a:t>
            </a:r>
            <a:endParaRPr sz="15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6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3"/>
          <p:cNvSpPr/>
          <p:nvPr/>
        </p:nvSpPr>
        <p:spPr>
          <a:xfrm rot="5400000">
            <a:off x="3851850" y="-148650"/>
            <a:ext cx="1440300" cy="91440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2" name="Google Shape;54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450" y="1210350"/>
            <a:ext cx="4649338" cy="3206051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43"/>
          <p:cNvSpPr/>
          <p:nvPr/>
        </p:nvSpPr>
        <p:spPr>
          <a:xfrm flipH="1" rot="-5400000">
            <a:off x="1152300" y="-881175"/>
            <a:ext cx="1828800" cy="41334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43"/>
          <p:cNvSpPr txBox="1"/>
          <p:nvPr/>
        </p:nvSpPr>
        <p:spPr>
          <a:xfrm>
            <a:off x="192750" y="334825"/>
            <a:ext cx="3747900" cy="13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Мы тесно сотрудничаем с более чем 30 компаниями в таких странах Азии и Латинской и Южной Америки как Турция, Индонезия, ОАЭ, Бангладеш, Эквадор, Парагвай, Коста Рика, </a:t>
            </a:r>
            <a:r>
              <a:rPr lang="en" sz="17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Доминикана</a:t>
            </a:r>
            <a:r>
              <a:rPr lang="en" sz="17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 и Вьетнам</a:t>
            </a:r>
            <a:endParaRPr sz="17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7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545" name="Google Shape;545;p43"/>
          <p:cNvPicPr preferRelativeResize="0"/>
          <p:nvPr/>
        </p:nvPicPr>
        <p:blipFill rotWithShape="1">
          <a:blip r:embed="rId4">
            <a:alphaModFix/>
          </a:blip>
          <a:srcRect b="9963" l="25184" r="16260" t="19369"/>
          <a:stretch/>
        </p:blipFill>
        <p:spPr>
          <a:xfrm>
            <a:off x="4970700" y="624675"/>
            <a:ext cx="4081376" cy="369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44"/>
          <p:cNvPicPr preferRelativeResize="0"/>
          <p:nvPr/>
        </p:nvPicPr>
        <p:blipFill rotWithShape="1">
          <a:blip r:embed="rId3">
            <a:alphaModFix/>
          </a:blip>
          <a:srcRect b="0" l="13634" r="19431" t="9982"/>
          <a:stretch/>
        </p:blipFill>
        <p:spPr>
          <a:xfrm>
            <a:off x="3981425" y="256763"/>
            <a:ext cx="5162576" cy="4629974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44"/>
          <p:cNvSpPr/>
          <p:nvPr/>
        </p:nvSpPr>
        <p:spPr>
          <a:xfrm rot="5400000">
            <a:off x="1105050" y="1500"/>
            <a:ext cx="3615300" cy="51405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44"/>
          <p:cNvSpPr txBox="1"/>
          <p:nvPr>
            <p:ph idx="1" type="subTitle"/>
          </p:nvPr>
        </p:nvSpPr>
        <p:spPr>
          <a:xfrm>
            <a:off x="642638" y="2096300"/>
            <a:ext cx="2921400" cy="5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" sz="15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Будем на связи:</a:t>
            </a:r>
            <a:endParaRPr sz="1500">
              <a:solidFill>
                <a:schemeClr val="accent2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553" name="Google Shape;553;p44"/>
          <p:cNvSpPr txBox="1"/>
          <p:nvPr>
            <p:ph type="ctrTitle"/>
          </p:nvPr>
        </p:nvSpPr>
        <p:spPr>
          <a:xfrm>
            <a:off x="541925" y="1271600"/>
            <a:ext cx="3500400" cy="82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900">
                <a:solidFill>
                  <a:schemeClr val="accent4"/>
                </a:solidFill>
                <a:latin typeface="Oswald Medium"/>
                <a:ea typeface="Oswald Medium"/>
                <a:cs typeface="Oswald Medium"/>
                <a:sym typeface="Oswald Medium"/>
              </a:rPr>
              <a:t>Спасибо за внимание!</a:t>
            </a:r>
            <a:endParaRPr b="0" sz="2900">
              <a:solidFill>
                <a:schemeClr val="accent4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554" name="Google Shape;55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050" y="3074800"/>
            <a:ext cx="373225" cy="3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050" y="2546700"/>
            <a:ext cx="373225" cy="3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44"/>
          <p:cNvSpPr txBox="1"/>
          <p:nvPr/>
        </p:nvSpPr>
        <p:spPr>
          <a:xfrm>
            <a:off x="1198250" y="2533225"/>
            <a:ext cx="16425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1A1A1A"/>
                </a:solidFill>
                <a:latin typeface="Oswald Medium"/>
                <a:ea typeface="Oswald Medium"/>
                <a:cs typeface="Oswald Medium"/>
                <a:sym typeface="Oswald Medium"/>
              </a:rPr>
              <a:t>+7 (812) 331-40-40</a:t>
            </a:r>
            <a:endParaRPr sz="17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557" name="Google Shape;557;p44"/>
          <p:cNvSpPr txBox="1"/>
          <p:nvPr/>
        </p:nvSpPr>
        <p:spPr>
          <a:xfrm>
            <a:off x="1198250" y="3057425"/>
            <a:ext cx="2176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solidFill>
                  <a:srgbClr val="1A1A1A"/>
                </a:solidFill>
                <a:latin typeface="Oswald Medium"/>
                <a:ea typeface="Oswald Medium"/>
                <a:cs typeface="Oswald Medium"/>
                <a:sym typeface="Oswald Medium"/>
              </a:rPr>
              <a:t>opn@polymer-apparat.ru</a:t>
            </a:r>
            <a:endParaRPr sz="1450">
              <a:solidFill>
                <a:srgbClr val="1A1A1A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50">
              <a:solidFill>
                <a:srgbClr val="1A1A1A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5"/>
          <p:cNvSpPr/>
          <p:nvPr/>
        </p:nvSpPr>
        <p:spPr>
          <a:xfrm flipH="1" rot="-5400000">
            <a:off x="3281200" y="-725975"/>
            <a:ext cx="2581500" cy="61590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45"/>
          <p:cNvSpPr txBox="1"/>
          <p:nvPr>
            <p:ph type="title"/>
          </p:nvPr>
        </p:nvSpPr>
        <p:spPr>
          <a:xfrm>
            <a:off x="1492450" y="1579125"/>
            <a:ext cx="627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400">
                <a:solidFill>
                  <a:schemeClr val="lt1"/>
                </a:solidFill>
                <a:latin typeface="Oswald Medium"/>
                <a:ea typeface="Oswald Medium"/>
                <a:cs typeface="Oswald Medium"/>
                <a:sym typeface="Oswald Medium"/>
              </a:rPr>
              <a:t>Качество энергии - наш приоритет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64" name="Google Shape;564;p45"/>
          <p:cNvSpPr/>
          <p:nvPr/>
        </p:nvSpPr>
        <p:spPr>
          <a:xfrm flipH="1" rot="-5400000">
            <a:off x="593250" y="3993775"/>
            <a:ext cx="556500" cy="17430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45"/>
          <p:cNvSpPr/>
          <p:nvPr/>
        </p:nvSpPr>
        <p:spPr>
          <a:xfrm flipH="1" rot="-5400000">
            <a:off x="8279175" y="74250"/>
            <a:ext cx="939000" cy="7905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45"/>
          <p:cNvSpPr txBox="1"/>
          <p:nvPr/>
        </p:nvSpPr>
        <p:spPr>
          <a:xfrm>
            <a:off x="4229400" y="3100425"/>
            <a:ext cx="685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Oswald Medium"/>
                <a:ea typeface="Oswald Medium"/>
                <a:cs typeface="Oswald Medium"/>
                <a:sym typeface="Oswald Medium"/>
              </a:rPr>
              <a:t>2023</a:t>
            </a:r>
            <a:endParaRPr sz="1600">
              <a:solidFill>
                <a:schemeClr val="lt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567" name="Google Shape;56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5850" y="152388"/>
            <a:ext cx="4512775" cy="76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4"/>
          <p:cNvPicPr preferRelativeResize="0"/>
          <p:nvPr/>
        </p:nvPicPr>
        <p:blipFill rotWithShape="1">
          <a:blip r:embed="rId3">
            <a:alphaModFix/>
          </a:blip>
          <a:srcRect b="0" l="27635" r="0" t="882"/>
          <a:stretch/>
        </p:blipFill>
        <p:spPr>
          <a:xfrm>
            <a:off x="420475" y="418650"/>
            <a:ext cx="5422776" cy="417805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1" name="Google Shape;141;p24"/>
          <p:cNvSpPr/>
          <p:nvPr/>
        </p:nvSpPr>
        <p:spPr>
          <a:xfrm rot="-5400000">
            <a:off x="5818850" y="-794900"/>
            <a:ext cx="1930200" cy="472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4"/>
          <p:cNvSpPr/>
          <p:nvPr/>
        </p:nvSpPr>
        <p:spPr>
          <a:xfrm rot="-5400000">
            <a:off x="6600" y="-6600"/>
            <a:ext cx="1057500" cy="10707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4"/>
          <p:cNvSpPr txBox="1"/>
          <p:nvPr/>
        </p:nvSpPr>
        <p:spPr>
          <a:xfrm>
            <a:off x="4430750" y="660150"/>
            <a:ext cx="4872900" cy="2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В 2015 году  завершилось строительство собственного завода</a:t>
            </a:r>
            <a:endParaRPr sz="12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полного цикла для производства полупроводниковых варисторов и ОПНп </a:t>
            </a:r>
            <a:endParaRPr sz="12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Оно расположилось в северном пригороде Санкт-Петербурга, </a:t>
            </a:r>
            <a:endParaRPr sz="12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по адресу Лесколово, ул. Зелёная 2А</a:t>
            </a:r>
            <a:endParaRPr sz="12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Площадь производственных помещений – 22 000 м²</a:t>
            </a:r>
            <a:endParaRPr sz="12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Суммарно на всех площадках по стране - 60 000 м²</a:t>
            </a:r>
            <a:endParaRPr sz="12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44" name="Google Shape;14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7300" y="2692350"/>
            <a:ext cx="4197402" cy="2361049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/>
          <p:nvPr/>
        </p:nvSpPr>
        <p:spPr>
          <a:xfrm flipH="1" rot="5400000">
            <a:off x="3530700" y="207275"/>
            <a:ext cx="2084400" cy="91608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5"/>
          <p:cNvSpPr/>
          <p:nvPr/>
        </p:nvSpPr>
        <p:spPr>
          <a:xfrm flipH="1" rot="-5400000">
            <a:off x="3518700" y="-1874275"/>
            <a:ext cx="2108400" cy="91608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00" y="513938"/>
            <a:ext cx="7801874" cy="41907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52" name="Google Shape;152;p25"/>
          <p:cNvSpPr txBox="1"/>
          <p:nvPr>
            <p:ph type="ctrTitle"/>
          </p:nvPr>
        </p:nvSpPr>
        <p:spPr>
          <a:xfrm>
            <a:off x="4994050" y="64875"/>
            <a:ext cx="3893700" cy="675900"/>
          </a:xfrm>
          <a:prstGeom prst="rect">
            <a:avLst/>
          </a:prstGeom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latin typeface="Oswald Medium"/>
                <a:ea typeface="Oswald Medium"/>
                <a:cs typeface="Oswald Medium"/>
                <a:sym typeface="Oswald Medium"/>
              </a:rPr>
              <a:t>Производственные площадки</a:t>
            </a:r>
            <a:endParaRPr b="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53" name="Google Shape;153;p25"/>
          <p:cNvSpPr/>
          <p:nvPr/>
        </p:nvSpPr>
        <p:spPr>
          <a:xfrm>
            <a:off x="1772950" y="2448325"/>
            <a:ext cx="753600" cy="7035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5"/>
          <p:cNvSpPr/>
          <p:nvPr/>
        </p:nvSpPr>
        <p:spPr>
          <a:xfrm>
            <a:off x="1105350" y="2511175"/>
            <a:ext cx="546900" cy="5778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5"/>
          <p:cNvSpPr/>
          <p:nvPr/>
        </p:nvSpPr>
        <p:spPr>
          <a:xfrm>
            <a:off x="758550" y="1249625"/>
            <a:ext cx="753600" cy="7536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5"/>
          <p:cNvSpPr/>
          <p:nvPr/>
        </p:nvSpPr>
        <p:spPr>
          <a:xfrm>
            <a:off x="4672500" y="513950"/>
            <a:ext cx="3893700" cy="29388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  <a:alpha val="58430"/>
                </a:srgbClr>
              </a:gs>
              <a:gs pos="100000">
                <a:schemeClr val="accent1">
                  <a:alpha val="58430"/>
                </a:schemeClr>
              </a:gs>
            </a:gsLst>
            <a:lin ang="1890073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5"/>
          <p:cNvSpPr txBox="1"/>
          <p:nvPr/>
        </p:nvSpPr>
        <p:spPr>
          <a:xfrm>
            <a:off x="1277500" y="2511163"/>
            <a:ext cx="6372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Oswald Medium"/>
                <a:ea typeface="Oswald Medium"/>
                <a:cs typeface="Oswald Medium"/>
                <a:sym typeface="Oswald Medium"/>
              </a:rPr>
              <a:t>г. Тольятти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58" name="Google Shape;158;p25"/>
          <p:cNvSpPr txBox="1"/>
          <p:nvPr/>
        </p:nvSpPr>
        <p:spPr>
          <a:xfrm>
            <a:off x="1138450" y="1352675"/>
            <a:ext cx="915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Oswald Medium"/>
                <a:ea typeface="Oswald Medium"/>
                <a:cs typeface="Oswald Medium"/>
                <a:sym typeface="Oswald Medium"/>
              </a:rPr>
              <a:t>г. Санкт-Петербург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59" name="Google Shape;159;p25"/>
          <p:cNvSpPr txBox="1"/>
          <p:nvPr/>
        </p:nvSpPr>
        <p:spPr>
          <a:xfrm>
            <a:off x="922650" y="2728100"/>
            <a:ext cx="589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Oswald Medium"/>
                <a:ea typeface="Oswald Medium"/>
                <a:cs typeface="Oswald Medium"/>
                <a:sym typeface="Oswald Medium"/>
              </a:rPr>
              <a:t>г. Самара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60" name="Google Shape;160;p25"/>
          <p:cNvSpPr txBox="1"/>
          <p:nvPr/>
        </p:nvSpPr>
        <p:spPr>
          <a:xfrm>
            <a:off x="2227375" y="2588275"/>
            <a:ext cx="11355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Oswald Medium"/>
                <a:ea typeface="Oswald Medium"/>
                <a:cs typeface="Oswald Medium"/>
                <a:sym typeface="Oswald Medium"/>
              </a:rPr>
              <a:t>г. Каменск-Уральский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61" name="Google Shape;161;p25"/>
          <p:cNvSpPr txBox="1"/>
          <p:nvPr/>
        </p:nvSpPr>
        <p:spPr>
          <a:xfrm>
            <a:off x="1983100" y="2880775"/>
            <a:ext cx="842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Oswald Medium"/>
                <a:ea typeface="Oswald Medium"/>
                <a:cs typeface="Oswald Medium"/>
                <a:sym typeface="Oswald Medium"/>
              </a:rPr>
              <a:t>г. Южноуральск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62" name="Google Shape;162;p25"/>
          <p:cNvSpPr txBox="1"/>
          <p:nvPr/>
        </p:nvSpPr>
        <p:spPr>
          <a:xfrm>
            <a:off x="1105350" y="1757325"/>
            <a:ext cx="915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Oswald Medium"/>
                <a:ea typeface="Oswald Medium"/>
                <a:cs typeface="Oswald Medium"/>
                <a:sym typeface="Oswald Medium"/>
              </a:rPr>
              <a:t>г. Малая Вишера</a:t>
            </a:r>
            <a:endParaRPr sz="7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grpSp>
        <p:nvGrpSpPr>
          <p:cNvPr id="163" name="Google Shape;163;p25"/>
          <p:cNvGrpSpPr/>
          <p:nvPr/>
        </p:nvGrpSpPr>
        <p:grpSpPr>
          <a:xfrm>
            <a:off x="2020662" y="2463068"/>
            <a:ext cx="258191" cy="292484"/>
            <a:chOff x="2640993" y="3357835"/>
            <a:chExt cx="365348" cy="364966"/>
          </a:xfrm>
        </p:grpSpPr>
        <p:sp>
          <p:nvSpPr>
            <p:cNvPr id="164" name="Google Shape;164;p25"/>
            <p:cNvSpPr/>
            <p:nvPr/>
          </p:nvSpPr>
          <p:spPr>
            <a:xfrm>
              <a:off x="2640993" y="3455227"/>
              <a:ext cx="365348" cy="267574"/>
            </a:xfrm>
            <a:custGeom>
              <a:rect b="b" l="l" r="r" t="t"/>
              <a:pathLst>
                <a:path extrusionOk="0" h="8407" w="11479">
                  <a:moveTo>
                    <a:pt x="5168" y="2311"/>
                  </a:moveTo>
                  <a:lnTo>
                    <a:pt x="5335" y="4859"/>
                  </a:lnTo>
                  <a:lnTo>
                    <a:pt x="4620" y="4859"/>
                  </a:lnTo>
                  <a:lnTo>
                    <a:pt x="4763" y="2311"/>
                  </a:lnTo>
                  <a:close/>
                  <a:moveTo>
                    <a:pt x="6966" y="2311"/>
                  </a:moveTo>
                  <a:lnTo>
                    <a:pt x="7133" y="4859"/>
                  </a:lnTo>
                  <a:lnTo>
                    <a:pt x="6418" y="4859"/>
                  </a:lnTo>
                  <a:lnTo>
                    <a:pt x="6561" y="2311"/>
                  </a:lnTo>
                  <a:close/>
                  <a:moveTo>
                    <a:pt x="8764" y="2311"/>
                  </a:moveTo>
                  <a:lnTo>
                    <a:pt x="8931" y="4859"/>
                  </a:lnTo>
                  <a:lnTo>
                    <a:pt x="8216" y="4859"/>
                  </a:lnTo>
                  <a:lnTo>
                    <a:pt x="8371" y="2311"/>
                  </a:lnTo>
                  <a:close/>
                  <a:moveTo>
                    <a:pt x="2156" y="5894"/>
                  </a:moveTo>
                  <a:lnTo>
                    <a:pt x="2144" y="6287"/>
                  </a:lnTo>
                  <a:lnTo>
                    <a:pt x="1549" y="6287"/>
                  </a:lnTo>
                  <a:cubicBezTo>
                    <a:pt x="1453" y="6287"/>
                    <a:pt x="1382" y="6359"/>
                    <a:pt x="1382" y="6442"/>
                  </a:cubicBezTo>
                  <a:cubicBezTo>
                    <a:pt x="1382" y="6537"/>
                    <a:pt x="1453" y="6609"/>
                    <a:pt x="1549" y="6609"/>
                  </a:cubicBezTo>
                  <a:lnTo>
                    <a:pt x="2132" y="6609"/>
                  </a:lnTo>
                  <a:lnTo>
                    <a:pt x="2096" y="8073"/>
                  </a:lnTo>
                  <a:lnTo>
                    <a:pt x="822" y="8073"/>
                  </a:lnTo>
                  <a:lnTo>
                    <a:pt x="822" y="6609"/>
                  </a:lnTo>
                  <a:lnTo>
                    <a:pt x="834" y="6609"/>
                  </a:lnTo>
                  <a:cubicBezTo>
                    <a:pt x="918" y="6609"/>
                    <a:pt x="1001" y="6537"/>
                    <a:pt x="1001" y="6442"/>
                  </a:cubicBezTo>
                  <a:cubicBezTo>
                    <a:pt x="1001" y="6359"/>
                    <a:pt x="918" y="6287"/>
                    <a:pt x="834" y="6287"/>
                  </a:cubicBezTo>
                  <a:cubicBezTo>
                    <a:pt x="727" y="6287"/>
                    <a:pt x="644" y="6192"/>
                    <a:pt x="644" y="6085"/>
                  </a:cubicBezTo>
                  <a:cubicBezTo>
                    <a:pt x="644" y="5990"/>
                    <a:pt x="727" y="5894"/>
                    <a:pt x="834" y="5894"/>
                  </a:cubicBezTo>
                  <a:close/>
                  <a:moveTo>
                    <a:pt x="3382" y="334"/>
                  </a:moveTo>
                  <a:lnTo>
                    <a:pt x="3489" y="4859"/>
                  </a:lnTo>
                  <a:lnTo>
                    <a:pt x="3192" y="4859"/>
                  </a:lnTo>
                  <a:cubicBezTo>
                    <a:pt x="2894" y="4859"/>
                    <a:pt x="2668" y="5097"/>
                    <a:pt x="2668" y="5371"/>
                  </a:cubicBezTo>
                  <a:cubicBezTo>
                    <a:pt x="2668" y="5537"/>
                    <a:pt x="2739" y="5668"/>
                    <a:pt x="2846" y="5775"/>
                  </a:cubicBezTo>
                  <a:lnTo>
                    <a:pt x="2846" y="8085"/>
                  </a:lnTo>
                  <a:lnTo>
                    <a:pt x="2454" y="8085"/>
                  </a:lnTo>
                  <a:lnTo>
                    <a:pt x="2632" y="334"/>
                  </a:lnTo>
                  <a:close/>
                  <a:moveTo>
                    <a:pt x="10359" y="5180"/>
                  </a:moveTo>
                  <a:cubicBezTo>
                    <a:pt x="10466" y="5180"/>
                    <a:pt x="10550" y="5275"/>
                    <a:pt x="10550" y="5371"/>
                  </a:cubicBezTo>
                  <a:cubicBezTo>
                    <a:pt x="10550" y="5478"/>
                    <a:pt x="10466" y="5573"/>
                    <a:pt x="10359" y="5573"/>
                  </a:cubicBezTo>
                  <a:lnTo>
                    <a:pt x="10002" y="5573"/>
                  </a:lnTo>
                  <a:cubicBezTo>
                    <a:pt x="9919" y="5573"/>
                    <a:pt x="9835" y="5644"/>
                    <a:pt x="9835" y="5728"/>
                  </a:cubicBezTo>
                  <a:cubicBezTo>
                    <a:pt x="9835" y="5823"/>
                    <a:pt x="9919" y="5894"/>
                    <a:pt x="10002" y="5894"/>
                  </a:cubicBezTo>
                  <a:lnTo>
                    <a:pt x="10371" y="5894"/>
                  </a:lnTo>
                  <a:lnTo>
                    <a:pt x="10371" y="8085"/>
                  </a:lnTo>
                  <a:lnTo>
                    <a:pt x="3156" y="8085"/>
                  </a:lnTo>
                  <a:lnTo>
                    <a:pt x="3156" y="5894"/>
                  </a:lnTo>
                  <a:lnTo>
                    <a:pt x="9288" y="5894"/>
                  </a:lnTo>
                  <a:cubicBezTo>
                    <a:pt x="9383" y="5894"/>
                    <a:pt x="9454" y="5823"/>
                    <a:pt x="9454" y="5728"/>
                  </a:cubicBezTo>
                  <a:cubicBezTo>
                    <a:pt x="9454" y="5644"/>
                    <a:pt x="9383" y="5573"/>
                    <a:pt x="9288" y="5573"/>
                  </a:cubicBezTo>
                  <a:lnTo>
                    <a:pt x="3168" y="5573"/>
                  </a:lnTo>
                  <a:cubicBezTo>
                    <a:pt x="3073" y="5573"/>
                    <a:pt x="2977" y="5478"/>
                    <a:pt x="2977" y="5371"/>
                  </a:cubicBezTo>
                  <a:cubicBezTo>
                    <a:pt x="2977" y="5275"/>
                    <a:pt x="3073" y="5180"/>
                    <a:pt x="3168" y="5180"/>
                  </a:cubicBezTo>
                  <a:close/>
                  <a:moveTo>
                    <a:pt x="2489" y="1"/>
                  </a:moveTo>
                  <a:cubicBezTo>
                    <a:pt x="2394" y="1"/>
                    <a:pt x="2323" y="72"/>
                    <a:pt x="2323" y="168"/>
                  </a:cubicBezTo>
                  <a:lnTo>
                    <a:pt x="2203" y="5561"/>
                  </a:lnTo>
                  <a:lnTo>
                    <a:pt x="882" y="5561"/>
                  </a:lnTo>
                  <a:cubicBezTo>
                    <a:pt x="584" y="5561"/>
                    <a:pt x="358" y="5799"/>
                    <a:pt x="358" y="6085"/>
                  </a:cubicBezTo>
                  <a:cubicBezTo>
                    <a:pt x="358" y="6252"/>
                    <a:pt x="429" y="6383"/>
                    <a:pt x="537" y="6490"/>
                  </a:cubicBezTo>
                  <a:lnTo>
                    <a:pt x="537" y="8085"/>
                  </a:lnTo>
                  <a:lnTo>
                    <a:pt x="168" y="8085"/>
                  </a:lnTo>
                  <a:cubicBezTo>
                    <a:pt x="72" y="8085"/>
                    <a:pt x="1" y="8157"/>
                    <a:pt x="1" y="8252"/>
                  </a:cubicBezTo>
                  <a:cubicBezTo>
                    <a:pt x="1" y="8335"/>
                    <a:pt x="72" y="8407"/>
                    <a:pt x="168" y="8407"/>
                  </a:cubicBezTo>
                  <a:lnTo>
                    <a:pt x="11312" y="8407"/>
                  </a:lnTo>
                  <a:cubicBezTo>
                    <a:pt x="11395" y="8407"/>
                    <a:pt x="11478" y="8335"/>
                    <a:pt x="11478" y="8252"/>
                  </a:cubicBezTo>
                  <a:cubicBezTo>
                    <a:pt x="11431" y="8157"/>
                    <a:pt x="11359" y="8085"/>
                    <a:pt x="11264" y="8085"/>
                  </a:cubicBezTo>
                  <a:lnTo>
                    <a:pt x="10716" y="8085"/>
                  </a:lnTo>
                  <a:lnTo>
                    <a:pt x="10716" y="5775"/>
                  </a:lnTo>
                  <a:cubicBezTo>
                    <a:pt x="10824" y="5668"/>
                    <a:pt x="10895" y="5537"/>
                    <a:pt x="10895" y="5371"/>
                  </a:cubicBezTo>
                  <a:cubicBezTo>
                    <a:pt x="10895" y="5073"/>
                    <a:pt x="10657" y="4859"/>
                    <a:pt x="10371" y="4859"/>
                  </a:cubicBezTo>
                  <a:lnTo>
                    <a:pt x="9276" y="4859"/>
                  </a:lnTo>
                  <a:lnTo>
                    <a:pt x="9109" y="2132"/>
                  </a:lnTo>
                  <a:cubicBezTo>
                    <a:pt x="9109" y="2037"/>
                    <a:pt x="9038" y="1965"/>
                    <a:pt x="8942" y="1965"/>
                  </a:cubicBezTo>
                  <a:lnTo>
                    <a:pt x="8228" y="1965"/>
                  </a:lnTo>
                  <a:cubicBezTo>
                    <a:pt x="8145" y="1965"/>
                    <a:pt x="8073" y="2037"/>
                    <a:pt x="8073" y="2132"/>
                  </a:cubicBezTo>
                  <a:lnTo>
                    <a:pt x="7907" y="4859"/>
                  </a:lnTo>
                  <a:lnTo>
                    <a:pt x="7502" y="4859"/>
                  </a:lnTo>
                  <a:lnTo>
                    <a:pt x="7335" y="2132"/>
                  </a:lnTo>
                  <a:cubicBezTo>
                    <a:pt x="7335" y="2037"/>
                    <a:pt x="7264" y="1965"/>
                    <a:pt x="7168" y="1965"/>
                  </a:cubicBezTo>
                  <a:lnTo>
                    <a:pt x="6466" y="1965"/>
                  </a:lnTo>
                  <a:cubicBezTo>
                    <a:pt x="6371" y="1965"/>
                    <a:pt x="6299" y="2037"/>
                    <a:pt x="6299" y="2132"/>
                  </a:cubicBezTo>
                  <a:lnTo>
                    <a:pt x="6133" y="4859"/>
                  </a:lnTo>
                  <a:lnTo>
                    <a:pt x="5728" y="4859"/>
                  </a:lnTo>
                  <a:lnTo>
                    <a:pt x="5561" y="2132"/>
                  </a:lnTo>
                  <a:cubicBezTo>
                    <a:pt x="5561" y="2037"/>
                    <a:pt x="5490" y="1965"/>
                    <a:pt x="5406" y="1965"/>
                  </a:cubicBezTo>
                  <a:lnTo>
                    <a:pt x="4620" y="1965"/>
                  </a:lnTo>
                  <a:cubicBezTo>
                    <a:pt x="4525" y="1965"/>
                    <a:pt x="4454" y="2037"/>
                    <a:pt x="4454" y="2132"/>
                  </a:cubicBezTo>
                  <a:lnTo>
                    <a:pt x="4287" y="4859"/>
                  </a:lnTo>
                  <a:lnTo>
                    <a:pt x="3823" y="4859"/>
                  </a:lnTo>
                  <a:lnTo>
                    <a:pt x="3716" y="168"/>
                  </a:lnTo>
                  <a:cubicBezTo>
                    <a:pt x="3716" y="72"/>
                    <a:pt x="3644" y="1"/>
                    <a:pt x="3561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2724763" y="3357835"/>
              <a:ext cx="280050" cy="136476"/>
            </a:xfrm>
            <a:custGeom>
              <a:rect b="b" l="l" r="r" t="t"/>
              <a:pathLst>
                <a:path extrusionOk="0" h="4288" w="8799">
                  <a:moveTo>
                    <a:pt x="6656" y="1"/>
                  </a:moveTo>
                  <a:cubicBezTo>
                    <a:pt x="6156" y="1"/>
                    <a:pt x="5656" y="180"/>
                    <a:pt x="5286" y="501"/>
                  </a:cubicBezTo>
                  <a:cubicBezTo>
                    <a:pt x="5001" y="299"/>
                    <a:pt x="4679" y="168"/>
                    <a:pt x="4322" y="168"/>
                  </a:cubicBezTo>
                  <a:cubicBezTo>
                    <a:pt x="3905" y="168"/>
                    <a:pt x="3501" y="334"/>
                    <a:pt x="3191" y="632"/>
                  </a:cubicBezTo>
                  <a:cubicBezTo>
                    <a:pt x="3036" y="561"/>
                    <a:pt x="2858" y="525"/>
                    <a:pt x="2691" y="525"/>
                  </a:cubicBezTo>
                  <a:cubicBezTo>
                    <a:pt x="2191" y="525"/>
                    <a:pt x="1750" y="822"/>
                    <a:pt x="1548" y="1275"/>
                  </a:cubicBezTo>
                  <a:cubicBezTo>
                    <a:pt x="1476" y="1263"/>
                    <a:pt x="1417" y="1239"/>
                    <a:pt x="1346" y="1239"/>
                  </a:cubicBezTo>
                  <a:cubicBezTo>
                    <a:pt x="1000" y="1239"/>
                    <a:pt x="703" y="1465"/>
                    <a:pt x="584" y="1775"/>
                  </a:cubicBezTo>
                  <a:lnTo>
                    <a:pt x="524" y="1775"/>
                  </a:lnTo>
                  <a:cubicBezTo>
                    <a:pt x="226" y="1775"/>
                    <a:pt x="0" y="2013"/>
                    <a:pt x="0" y="2299"/>
                  </a:cubicBezTo>
                  <a:cubicBezTo>
                    <a:pt x="0" y="2394"/>
                    <a:pt x="72" y="2466"/>
                    <a:pt x="167" y="2466"/>
                  </a:cubicBezTo>
                  <a:cubicBezTo>
                    <a:pt x="262" y="2466"/>
                    <a:pt x="333" y="2394"/>
                    <a:pt x="333" y="2299"/>
                  </a:cubicBezTo>
                  <a:cubicBezTo>
                    <a:pt x="333" y="2192"/>
                    <a:pt x="417" y="2108"/>
                    <a:pt x="524" y="2108"/>
                  </a:cubicBezTo>
                  <a:cubicBezTo>
                    <a:pt x="560" y="2108"/>
                    <a:pt x="584" y="2120"/>
                    <a:pt x="631" y="2144"/>
                  </a:cubicBezTo>
                  <a:cubicBezTo>
                    <a:pt x="649" y="2156"/>
                    <a:pt x="679" y="2162"/>
                    <a:pt x="710" y="2162"/>
                  </a:cubicBezTo>
                  <a:cubicBezTo>
                    <a:pt x="741" y="2162"/>
                    <a:pt x="774" y="2156"/>
                    <a:pt x="798" y="2144"/>
                  </a:cubicBezTo>
                  <a:cubicBezTo>
                    <a:pt x="834" y="2108"/>
                    <a:pt x="881" y="2061"/>
                    <a:pt x="881" y="2001"/>
                  </a:cubicBezTo>
                  <a:cubicBezTo>
                    <a:pt x="893" y="1763"/>
                    <a:pt x="1095" y="1573"/>
                    <a:pt x="1346" y="1573"/>
                  </a:cubicBezTo>
                  <a:cubicBezTo>
                    <a:pt x="1417" y="1573"/>
                    <a:pt x="1488" y="1584"/>
                    <a:pt x="1572" y="1632"/>
                  </a:cubicBezTo>
                  <a:cubicBezTo>
                    <a:pt x="1591" y="1652"/>
                    <a:pt x="1618" y="1661"/>
                    <a:pt x="1646" y="1661"/>
                  </a:cubicBezTo>
                  <a:cubicBezTo>
                    <a:pt x="1669" y="1661"/>
                    <a:pt x="1693" y="1655"/>
                    <a:pt x="1715" y="1644"/>
                  </a:cubicBezTo>
                  <a:cubicBezTo>
                    <a:pt x="1762" y="1632"/>
                    <a:pt x="1810" y="1584"/>
                    <a:pt x="1822" y="1525"/>
                  </a:cubicBezTo>
                  <a:cubicBezTo>
                    <a:pt x="1929" y="1132"/>
                    <a:pt x="2286" y="858"/>
                    <a:pt x="2703" y="858"/>
                  </a:cubicBezTo>
                  <a:cubicBezTo>
                    <a:pt x="2846" y="858"/>
                    <a:pt x="3012" y="906"/>
                    <a:pt x="3143" y="977"/>
                  </a:cubicBezTo>
                  <a:cubicBezTo>
                    <a:pt x="3173" y="997"/>
                    <a:pt x="3207" y="1007"/>
                    <a:pt x="3240" y="1007"/>
                  </a:cubicBezTo>
                  <a:cubicBezTo>
                    <a:pt x="3286" y="1007"/>
                    <a:pt x="3330" y="988"/>
                    <a:pt x="3358" y="953"/>
                  </a:cubicBezTo>
                  <a:cubicBezTo>
                    <a:pt x="3596" y="668"/>
                    <a:pt x="3953" y="501"/>
                    <a:pt x="4322" y="501"/>
                  </a:cubicBezTo>
                  <a:cubicBezTo>
                    <a:pt x="4632" y="501"/>
                    <a:pt x="4941" y="620"/>
                    <a:pt x="5167" y="834"/>
                  </a:cubicBezTo>
                  <a:cubicBezTo>
                    <a:pt x="5197" y="864"/>
                    <a:pt x="5239" y="879"/>
                    <a:pt x="5281" y="879"/>
                  </a:cubicBezTo>
                  <a:cubicBezTo>
                    <a:pt x="5322" y="879"/>
                    <a:pt x="5364" y="864"/>
                    <a:pt x="5394" y="834"/>
                  </a:cubicBezTo>
                  <a:cubicBezTo>
                    <a:pt x="5739" y="501"/>
                    <a:pt x="6179" y="322"/>
                    <a:pt x="6644" y="322"/>
                  </a:cubicBezTo>
                  <a:cubicBezTo>
                    <a:pt x="7644" y="322"/>
                    <a:pt x="8454" y="1144"/>
                    <a:pt x="8454" y="2144"/>
                  </a:cubicBezTo>
                  <a:cubicBezTo>
                    <a:pt x="8454" y="3132"/>
                    <a:pt x="7644" y="3954"/>
                    <a:pt x="6644" y="3954"/>
                  </a:cubicBezTo>
                  <a:cubicBezTo>
                    <a:pt x="5977" y="3954"/>
                    <a:pt x="5382" y="3597"/>
                    <a:pt x="5048" y="3013"/>
                  </a:cubicBezTo>
                  <a:cubicBezTo>
                    <a:pt x="5013" y="2960"/>
                    <a:pt x="4957" y="2933"/>
                    <a:pt x="4891" y="2933"/>
                  </a:cubicBezTo>
                  <a:cubicBezTo>
                    <a:pt x="4869" y="2933"/>
                    <a:pt x="4846" y="2936"/>
                    <a:pt x="4822" y="2942"/>
                  </a:cubicBezTo>
                  <a:cubicBezTo>
                    <a:pt x="4667" y="3013"/>
                    <a:pt x="4489" y="3061"/>
                    <a:pt x="4286" y="3061"/>
                  </a:cubicBezTo>
                  <a:cubicBezTo>
                    <a:pt x="3917" y="3061"/>
                    <a:pt x="3572" y="2894"/>
                    <a:pt x="3322" y="2620"/>
                  </a:cubicBezTo>
                  <a:cubicBezTo>
                    <a:pt x="3284" y="2583"/>
                    <a:pt x="3242" y="2559"/>
                    <a:pt x="3198" y="2559"/>
                  </a:cubicBezTo>
                  <a:cubicBezTo>
                    <a:pt x="3172" y="2559"/>
                    <a:pt x="3146" y="2567"/>
                    <a:pt x="3120" y="2585"/>
                  </a:cubicBezTo>
                  <a:cubicBezTo>
                    <a:pt x="2977" y="2656"/>
                    <a:pt x="2822" y="2704"/>
                    <a:pt x="2667" y="2704"/>
                  </a:cubicBezTo>
                  <a:cubicBezTo>
                    <a:pt x="2381" y="2704"/>
                    <a:pt x="2119" y="2573"/>
                    <a:pt x="1953" y="2346"/>
                  </a:cubicBezTo>
                  <a:cubicBezTo>
                    <a:pt x="1929" y="2299"/>
                    <a:pt x="1881" y="2287"/>
                    <a:pt x="1822" y="2287"/>
                  </a:cubicBezTo>
                  <a:cubicBezTo>
                    <a:pt x="1774" y="2287"/>
                    <a:pt x="1715" y="2323"/>
                    <a:pt x="1691" y="2346"/>
                  </a:cubicBezTo>
                  <a:cubicBezTo>
                    <a:pt x="1596" y="2466"/>
                    <a:pt x="1465" y="2525"/>
                    <a:pt x="1334" y="2525"/>
                  </a:cubicBezTo>
                  <a:cubicBezTo>
                    <a:pt x="1238" y="2525"/>
                    <a:pt x="1167" y="2596"/>
                    <a:pt x="1167" y="2692"/>
                  </a:cubicBezTo>
                  <a:cubicBezTo>
                    <a:pt x="1167" y="2775"/>
                    <a:pt x="1238" y="2858"/>
                    <a:pt x="1334" y="2858"/>
                  </a:cubicBezTo>
                  <a:cubicBezTo>
                    <a:pt x="1512" y="2858"/>
                    <a:pt x="1667" y="2799"/>
                    <a:pt x="1822" y="2692"/>
                  </a:cubicBezTo>
                  <a:cubicBezTo>
                    <a:pt x="2060" y="2918"/>
                    <a:pt x="2358" y="3037"/>
                    <a:pt x="2679" y="3037"/>
                  </a:cubicBezTo>
                  <a:cubicBezTo>
                    <a:pt x="2846" y="3037"/>
                    <a:pt x="3024" y="3001"/>
                    <a:pt x="3179" y="2930"/>
                  </a:cubicBezTo>
                  <a:cubicBezTo>
                    <a:pt x="3477" y="3228"/>
                    <a:pt x="3870" y="3394"/>
                    <a:pt x="4310" y="3394"/>
                  </a:cubicBezTo>
                  <a:cubicBezTo>
                    <a:pt x="4489" y="3394"/>
                    <a:pt x="4667" y="3358"/>
                    <a:pt x="4846" y="3299"/>
                  </a:cubicBezTo>
                  <a:cubicBezTo>
                    <a:pt x="5227" y="3906"/>
                    <a:pt x="5918" y="4287"/>
                    <a:pt x="6644" y="4287"/>
                  </a:cubicBezTo>
                  <a:cubicBezTo>
                    <a:pt x="7834" y="4287"/>
                    <a:pt x="8787" y="3311"/>
                    <a:pt x="8787" y="2144"/>
                  </a:cubicBezTo>
                  <a:cubicBezTo>
                    <a:pt x="8799" y="965"/>
                    <a:pt x="7834" y="1"/>
                    <a:pt x="6656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2771359" y="3655327"/>
              <a:ext cx="10280" cy="21611"/>
            </a:xfrm>
            <a:custGeom>
              <a:rect b="b" l="l" r="r" t="t"/>
              <a:pathLst>
                <a:path extrusionOk="0" h="679" w="323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2794084" y="3655327"/>
              <a:ext cx="10280" cy="21611"/>
            </a:xfrm>
            <a:custGeom>
              <a:rect b="b" l="l" r="r" t="t"/>
              <a:pathLst>
                <a:path extrusionOk="0" h="679" w="323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5"/>
            <p:cNvSpPr/>
            <p:nvPr/>
          </p:nvSpPr>
          <p:spPr>
            <a:xfrm>
              <a:off x="2816840" y="3655327"/>
              <a:ext cx="11012" cy="21611"/>
            </a:xfrm>
            <a:custGeom>
              <a:rect b="b" l="l" r="r" t="t"/>
              <a:pathLst>
                <a:path extrusionOk="0" h="679" w="346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5"/>
            <p:cNvSpPr/>
            <p:nvPr/>
          </p:nvSpPr>
          <p:spPr>
            <a:xfrm>
              <a:off x="2839947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2862672" y="3655327"/>
              <a:ext cx="10662" cy="21611"/>
            </a:xfrm>
            <a:custGeom>
              <a:rect b="b" l="l" r="r" t="t"/>
              <a:pathLst>
                <a:path extrusionOk="0" h="679" w="335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2885429" y="3655327"/>
              <a:ext cx="11012" cy="21611"/>
            </a:xfrm>
            <a:custGeom>
              <a:rect b="b" l="l" r="r" t="t"/>
              <a:pathLst>
                <a:path extrusionOk="0" h="679" w="346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2908535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84" y="679"/>
                    <a:pt x="167" y="679"/>
                  </a:cubicBezTo>
                  <a:cubicBezTo>
                    <a:pt x="263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2931292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62" y="679"/>
                    <a:pt x="333" y="608"/>
                    <a:pt x="333" y="512"/>
                  </a:cubicBezTo>
                  <a:lnTo>
                    <a:pt x="333" y="179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4" name="Google Shape;174;p25"/>
          <p:cNvGrpSpPr/>
          <p:nvPr/>
        </p:nvGrpSpPr>
        <p:grpSpPr>
          <a:xfrm>
            <a:off x="1783475" y="2777488"/>
            <a:ext cx="312665" cy="336389"/>
            <a:chOff x="2640993" y="3357835"/>
            <a:chExt cx="365348" cy="364966"/>
          </a:xfrm>
        </p:grpSpPr>
        <p:sp>
          <p:nvSpPr>
            <p:cNvPr id="175" name="Google Shape;175;p25"/>
            <p:cNvSpPr/>
            <p:nvPr/>
          </p:nvSpPr>
          <p:spPr>
            <a:xfrm>
              <a:off x="2640993" y="3455227"/>
              <a:ext cx="365348" cy="267574"/>
            </a:xfrm>
            <a:custGeom>
              <a:rect b="b" l="l" r="r" t="t"/>
              <a:pathLst>
                <a:path extrusionOk="0" h="8407" w="11479">
                  <a:moveTo>
                    <a:pt x="5168" y="2311"/>
                  </a:moveTo>
                  <a:lnTo>
                    <a:pt x="5335" y="4859"/>
                  </a:lnTo>
                  <a:lnTo>
                    <a:pt x="4620" y="4859"/>
                  </a:lnTo>
                  <a:lnTo>
                    <a:pt x="4763" y="2311"/>
                  </a:lnTo>
                  <a:close/>
                  <a:moveTo>
                    <a:pt x="6966" y="2311"/>
                  </a:moveTo>
                  <a:lnTo>
                    <a:pt x="7133" y="4859"/>
                  </a:lnTo>
                  <a:lnTo>
                    <a:pt x="6418" y="4859"/>
                  </a:lnTo>
                  <a:lnTo>
                    <a:pt x="6561" y="2311"/>
                  </a:lnTo>
                  <a:close/>
                  <a:moveTo>
                    <a:pt x="8764" y="2311"/>
                  </a:moveTo>
                  <a:lnTo>
                    <a:pt x="8931" y="4859"/>
                  </a:lnTo>
                  <a:lnTo>
                    <a:pt x="8216" y="4859"/>
                  </a:lnTo>
                  <a:lnTo>
                    <a:pt x="8371" y="2311"/>
                  </a:lnTo>
                  <a:close/>
                  <a:moveTo>
                    <a:pt x="2156" y="5894"/>
                  </a:moveTo>
                  <a:lnTo>
                    <a:pt x="2144" y="6287"/>
                  </a:lnTo>
                  <a:lnTo>
                    <a:pt x="1549" y="6287"/>
                  </a:lnTo>
                  <a:cubicBezTo>
                    <a:pt x="1453" y="6287"/>
                    <a:pt x="1382" y="6359"/>
                    <a:pt x="1382" y="6442"/>
                  </a:cubicBezTo>
                  <a:cubicBezTo>
                    <a:pt x="1382" y="6537"/>
                    <a:pt x="1453" y="6609"/>
                    <a:pt x="1549" y="6609"/>
                  </a:cubicBezTo>
                  <a:lnTo>
                    <a:pt x="2132" y="6609"/>
                  </a:lnTo>
                  <a:lnTo>
                    <a:pt x="2096" y="8073"/>
                  </a:lnTo>
                  <a:lnTo>
                    <a:pt x="822" y="8073"/>
                  </a:lnTo>
                  <a:lnTo>
                    <a:pt x="822" y="6609"/>
                  </a:lnTo>
                  <a:lnTo>
                    <a:pt x="834" y="6609"/>
                  </a:lnTo>
                  <a:cubicBezTo>
                    <a:pt x="918" y="6609"/>
                    <a:pt x="1001" y="6537"/>
                    <a:pt x="1001" y="6442"/>
                  </a:cubicBezTo>
                  <a:cubicBezTo>
                    <a:pt x="1001" y="6359"/>
                    <a:pt x="918" y="6287"/>
                    <a:pt x="834" y="6287"/>
                  </a:cubicBezTo>
                  <a:cubicBezTo>
                    <a:pt x="727" y="6287"/>
                    <a:pt x="644" y="6192"/>
                    <a:pt x="644" y="6085"/>
                  </a:cubicBezTo>
                  <a:cubicBezTo>
                    <a:pt x="644" y="5990"/>
                    <a:pt x="727" y="5894"/>
                    <a:pt x="834" y="5894"/>
                  </a:cubicBezTo>
                  <a:close/>
                  <a:moveTo>
                    <a:pt x="3382" y="334"/>
                  </a:moveTo>
                  <a:lnTo>
                    <a:pt x="3489" y="4859"/>
                  </a:lnTo>
                  <a:lnTo>
                    <a:pt x="3192" y="4859"/>
                  </a:lnTo>
                  <a:cubicBezTo>
                    <a:pt x="2894" y="4859"/>
                    <a:pt x="2668" y="5097"/>
                    <a:pt x="2668" y="5371"/>
                  </a:cubicBezTo>
                  <a:cubicBezTo>
                    <a:pt x="2668" y="5537"/>
                    <a:pt x="2739" y="5668"/>
                    <a:pt x="2846" y="5775"/>
                  </a:cubicBezTo>
                  <a:lnTo>
                    <a:pt x="2846" y="8085"/>
                  </a:lnTo>
                  <a:lnTo>
                    <a:pt x="2454" y="8085"/>
                  </a:lnTo>
                  <a:lnTo>
                    <a:pt x="2632" y="334"/>
                  </a:lnTo>
                  <a:close/>
                  <a:moveTo>
                    <a:pt x="10359" y="5180"/>
                  </a:moveTo>
                  <a:cubicBezTo>
                    <a:pt x="10466" y="5180"/>
                    <a:pt x="10550" y="5275"/>
                    <a:pt x="10550" y="5371"/>
                  </a:cubicBezTo>
                  <a:cubicBezTo>
                    <a:pt x="10550" y="5478"/>
                    <a:pt x="10466" y="5573"/>
                    <a:pt x="10359" y="5573"/>
                  </a:cubicBezTo>
                  <a:lnTo>
                    <a:pt x="10002" y="5573"/>
                  </a:lnTo>
                  <a:cubicBezTo>
                    <a:pt x="9919" y="5573"/>
                    <a:pt x="9835" y="5644"/>
                    <a:pt x="9835" y="5728"/>
                  </a:cubicBezTo>
                  <a:cubicBezTo>
                    <a:pt x="9835" y="5823"/>
                    <a:pt x="9919" y="5894"/>
                    <a:pt x="10002" y="5894"/>
                  </a:cubicBezTo>
                  <a:lnTo>
                    <a:pt x="10371" y="5894"/>
                  </a:lnTo>
                  <a:lnTo>
                    <a:pt x="10371" y="8085"/>
                  </a:lnTo>
                  <a:lnTo>
                    <a:pt x="3156" y="8085"/>
                  </a:lnTo>
                  <a:lnTo>
                    <a:pt x="3156" y="5894"/>
                  </a:lnTo>
                  <a:lnTo>
                    <a:pt x="9288" y="5894"/>
                  </a:lnTo>
                  <a:cubicBezTo>
                    <a:pt x="9383" y="5894"/>
                    <a:pt x="9454" y="5823"/>
                    <a:pt x="9454" y="5728"/>
                  </a:cubicBezTo>
                  <a:cubicBezTo>
                    <a:pt x="9454" y="5644"/>
                    <a:pt x="9383" y="5573"/>
                    <a:pt x="9288" y="5573"/>
                  </a:cubicBezTo>
                  <a:lnTo>
                    <a:pt x="3168" y="5573"/>
                  </a:lnTo>
                  <a:cubicBezTo>
                    <a:pt x="3073" y="5573"/>
                    <a:pt x="2977" y="5478"/>
                    <a:pt x="2977" y="5371"/>
                  </a:cubicBezTo>
                  <a:cubicBezTo>
                    <a:pt x="2977" y="5275"/>
                    <a:pt x="3073" y="5180"/>
                    <a:pt x="3168" y="5180"/>
                  </a:cubicBezTo>
                  <a:close/>
                  <a:moveTo>
                    <a:pt x="2489" y="1"/>
                  </a:moveTo>
                  <a:cubicBezTo>
                    <a:pt x="2394" y="1"/>
                    <a:pt x="2323" y="72"/>
                    <a:pt x="2323" y="168"/>
                  </a:cubicBezTo>
                  <a:lnTo>
                    <a:pt x="2203" y="5561"/>
                  </a:lnTo>
                  <a:lnTo>
                    <a:pt x="882" y="5561"/>
                  </a:lnTo>
                  <a:cubicBezTo>
                    <a:pt x="584" y="5561"/>
                    <a:pt x="358" y="5799"/>
                    <a:pt x="358" y="6085"/>
                  </a:cubicBezTo>
                  <a:cubicBezTo>
                    <a:pt x="358" y="6252"/>
                    <a:pt x="429" y="6383"/>
                    <a:pt x="537" y="6490"/>
                  </a:cubicBezTo>
                  <a:lnTo>
                    <a:pt x="537" y="8085"/>
                  </a:lnTo>
                  <a:lnTo>
                    <a:pt x="168" y="8085"/>
                  </a:lnTo>
                  <a:cubicBezTo>
                    <a:pt x="72" y="8085"/>
                    <a:pt x="1" y="8157"/>
                    <a:pt x="1" y="8252"/>
                  </a:cubicBezTo>
                  <a:cubicBezTo>
                    <a:pt x="1" y="8335"/>
                    <a:pt x="72" y="8407"/>
                    <a:pt x="168" y="8407"/>
                  </a:cubicBezTo>
                  <a:lnTo>
                    <a:pt x="11312" y="8407"/>
                  </a:lnTo>
                  <a:cubicBezTo>
                    <a:pt x="11395" y="8407"/>
                    <a:pt x="11478" y="8335"/>
                    <a:pt x="11478" y="8252"/>
                  </a:cubicBezTo>
                  <a:cubicBezTo>
                    <a:pt x="11431" y="8157"/>
                    <a:pt x="11359" y="8085"/>
                    <a:pt x="11264" y="8085"/>
                  </a:cubicBezTo>
                  <a:lnTo>
                    <a:pt x="10716" y="8085"/>
                  </a:lnTo>
                  <a:lnTo>
                    <a:pt x="10716" y="5775"/>
                  </a:lnTo>
                  <a:cubicBezTo>
                    <a:pt x="10824" y="5668"/>
                    <a:pt x="10895" y="5537"/>
                    <a:pt x="10895" y="5371"/>
                  </a:cubicBezTo>
                  <a:cubicBezTo>
                    <a:pt x="10895" y="5073"/>
                    <a:pt x="10657" y="4859"/>
                    <a:pt x="10371" y="4859"/>
                  </a:cubicBezTo>
                  <a:lnTo>
                    <a:pt x="9276" y="4859"/>
                  </a:lnTo>
                  <a:lnTo>
                    <a:pt x="9109" y="2132"/>
                  </a:lnTo>
                  <a:cubicBezTo>
                    <a:pt x="9109" y="2037"/>
                    <a:pt x="9038" y="1965"/>
                    <a:pt x="8942" y="1965"/>
                  </a:cubicBezTo>
                  <a:lnTo>
                    <a:pt x="8228" y="1965"/>
                  </a:lnTo>
                  <a:cubicBezTo>
                    <a:pt x="8145" y="1965"/>
                    <a:pt x="8073" y="2037"/>
                    <a:pt x="8073" y="2132"/>
                  </a:cubicBezTo>
                  <a:lnTo>
                    <a:pt x="7907" y="4859"/>
                  </a:lnTo>
                  <a:lnTo>
                    <a:pt x="7502" y="4859"/>
                  </a:lnTo>
                  <a:lnTo>
                    <a:pt x="7335" y="2132"/>
                  </a:lnTo>
                  <a:cubicBezTo>
                    <a:pt x="7335" y="2037"/>
                    <a:pt x="7264" y="1965"/>
                    <a:pt x="7168" y="1965"/>
                  </a:cubicBezTo>
                  <a:lnTo>
                    <a:pt x="6466" y="1965"/>
                  </a:lnTo>
                  <a:cubicBezTo>
                    <a:pt x="6371" y="1965"/>
                    <a:pt x="6299" y="2037"/>
                    <a:pt x="6299" y="2132"/>
                  </a:cubicBezTo>
                  <a:lnTo>
                    <a:pt x="6133" y="4859"/>
                  </a:lnTo>
                  <a:lnTo>
                    <a:pt x="5728" y="4859"/>
                  </a:lnTo>
                  <a:lnTo>
                    <a:pt x="5561" y="2132"/>
                  </a:lnTo>
                  <a:cubicBezTo>
                    <a:pt x="5561" y="2037"/>
                    <a:pt x="5490" y="1965"/>
                    <a:pt x="5406" y="1965"/>
                  </a:cubicBezTo>
                  <a:lnTo>
                    <a:pt x="4620" y="1965"/>
                  </a:lnTo>
                  <a:cubicBezTo>
                    <a:pt x="4525" y="1965"/>
                    <a:pt x="4454" y="2037"/>
                    <a:pt x="4454" y="2132"/>
                  </a:cubicBezTo>
                  <a:lnTo>
                    <a:pt x="4287" y="4859"/>
                  </a:lnTo>
                  <a:lnTo>
                    <a:pt x="3823" y="4859"/>
                  </a:lnTo>
                  <a:lnTo>
                    <a:pt x="3716" y="168"/>
                  </a:lnTo>
                  <a:cubicBezTo>
                    <a:pt x="3716" y="72"/>
                    <a:pt x="3644" y="1"/>
                    <a:pt x="3561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2724763" y="3357835"/>
              <a:ext cx="280050" cy="136476"/>
            </a:xfrm>
            <a:custGeom>
              <a:rect b="b" l="l" r="r" t="t"/>
              <a:pathLst>
                <a:path extrusionOk="0" h="4288" w="8799">
                  <a:moveTo>
                    <a:pt x="6656" y="1"/>
                  </a:moveTo>
                  <a:cubicBezTo>
                    <a:pt x="6156" y="1"/>
                    <a:pt x="5656" y="180"/>
                    <a:pt x="5286" y="501"/>
                  </a:cubicBezTo>
                  <a:cubicBezTo>
                    <a:pt x="5001" y="299"/>
                    <a:pt x="4679" y="168"/>
                    <a:pt x="4322" y="168"/>
                  </a:cubicBezTo>
                  <a:cubicBezTo>
                    <a:pt x="3905" y="168"/>
                    <a:pt x="3501" y="334"/>
                    <a:pt x="3191" y="632"/>
                  </a:cubicBezTo>
                  <a:cubicBezTo>
                    <a:pt x="3036" y="561"/>
                    <a:pt x="2858" y="525"/>
                    <a:pt x="2691" y="525"/>
                  </a:cubicBezTo>
                  <a:cubicBezTo>
                    <a:pt x="2191" y="525"/>
                    <a:pt x="1750" y="822"/>
                    <a:pt x="1548" y="1275"/>
                  </a:cubicBezTo>
                  <a:cubicBezTo>
                    <a:pt x="1476" y="1263"/>
                    <a:pt x="1417" y="1239"/>
                    <a:pt x="1346" y="1239"/>
                  </a:cubicBezTo>
                  <a:cubicBezTo>
                    <a:pt x="1000" y="1239"/>
                    <a:pt x="703" y="1465"/>
                    <a:pt x="584" y="1775"/>
                  </a:cubicBezTo>
                  <a:lnTo>
                    <a:pt x="524" y="1775"/>
                  </a:lnTo>
                  <a:cubicBezTo>
                    <a:pt x="226" y="1775"/>
                    <a:pt x="0" y="2013"/>
                    <a:pt x="0" y="2299"/>
                  </a:cubicBezTo>
                  <a:cubicBezTo>
                    <a:pt x="0" y="2394"/>
                    <a:pt x="72" y="2466"/>
                    <a:pt x="167" y="2466"/>
                  </a:cubicBezTo>
                  <a:cubicBezTo>
                    <a:pt x="262" y="2466"/>
                    <a:pt x="333" y="2394"/>
                    <a:pt x="333" y="2299"/>
                  </a:cubicBezTo>
                  <a:cubicBezTo>
                    <a:pt x="333" y="2192"/>
                    <a:pt x="417" y="2108"/>
                    <a:pt x="524" y="2108"/>
                  </a:cubicBezTo>
                  <a:cubicBezTo>
                    <a:pt x="560" y="2108"/>
                    <a:pt x="584" y="2120"/>
                    <a:pt x="631" y="2144"/>
                  </a:cubicBezTo>
                  <a:cubicBezTo>
                    <a:pt x="649" y="2156"/>
                    <a:pt x="679" y="2162"/>
                    <a:pt x="710" y="2162"/>
                  </a:cubicBezTo>
                  <a:cubicBezTo>
                    <a:pt x="741" y="2162"/>
                    <a:pt x="774" y="2156"/>
                    <a:pt x="798" y="2144"/>
                  </a:cubicBezTo>
                  <a:cubicBezTo>
                    <a:pt x="834" y="2108"/>
                    <a:pt x="881" y="2061"/>
                    <a:pt x="881" y="2001"/>
                  </a:cubicBezTo>
                  <a:cubicBezTo>
                    <a:pt x="893" y="1763"/>
                    <a:pt x="1095" y="1573"/>
                    <a:pt x="1346" y="1573"/>
                  </a:cubicBezTo>
                  <a:cubicBezTo>
                    <a:pt x="1417" y="1573"/>
                    <a:pt x="1488" y="1584"/>
                    <a:pt x="1572" y="1632"/>
                  </a:cubicBezTo>
                  <a:cubicBezTo>
                    <a:pt x="1591" y="1652"/>
                    <a:pt x="1618" y="1661"/>
                    <a:pt x="1646" y="1661"/>
                  </a:cubicBezTo>
                  <a:cubicBezTo>
                    <a:pt x="1669" y="1661"/>
                    <a:pt x="1693" y="1655"/>
                    <a:pt x="1715" y="1644"/>
                  </a:cubicBezTo>
                  <a:cubicBezTo>
                    <a:pt x="1762" y="1632"/>
                    <a:pt x="1810" y="1584"/>
                    <a:pt x="1822" y="1525"/>
                  </a:cubicBezTo>
                  <a:cubicBezTo>
                    <a:pt x="1929" y="1132"/>
                    <a:pt x="2286" y="858"/>
                    <a:pt x="2703" y="858"/>
                  </a:cubicBezTo>
                  <a:cubicBezTo>
                    <a:pt x="2846" y="858"/>
                    <a:pt x="3012" y="906"/>
                    <a:pt x="3143" y="977"/>
                  </a:cubicBezTo>
                  <a:cubicBezTo>
                    <a:pt x="3173" y="997"/>
                    <a:pt x="3207" y="1007"/>
                    <a:pt x="3240" y="1007"/>
                  </a:cubicBezTo>
                  <a:cubicBezTo>
                    <a:pt x="3286" y="1007"/>
                    <a:pt x="3330" y="988"/>
                    <a:pt x="3358" y="953"/>
                  </a:cubicBezTo>
                  <a:cubicBezTo>
                    <a:pt x="3596" y="668"/>
                    <a:pt x="3953" y="501"/>
                    <a:pt x="4322" y="501"/>
                  </a:cubicBezTo>
                  <a:cubicBezTo>
                    <a:pt x="4632" y="501"/>
                    <a:pt x="4941" y="620"/>
                    <a:pt x="5167" y="834"/>
                  </a:cubicBezTo>
                  <a:cubicBezTo>
                    <a:pt x="5197" y="864"/>
                    <a:pt x="5239" y="879"/>
                    <a:pt x="5281" y="879"/>
                  </a:cubicBezTo>
                  <a:cubicBezTo>
                    <a:pt x="5322" y="879"/>
                    <a:pt x="5364" y="864"/>
                    <a:pt x="5394" y="834"/>
                  </a:cubicBezTo>
                  <a:cubicBezTo>
                    <a:pt x="5739" y="501"/>
                    <a:pt x="6179" y="322"/>
                    <a:pt x="6644" y="322"/>
                  </a:cubicBezTo>
                  <a:cubicBezTo>
                    <a:pt x="7644" y="322"/>
                    <a:pt x="8454" y="1144"/>
                    <a:pt x="8454" y="2144"/>
                  </a:cubicBezTo>
                  <a:cubicBezTo>
                    <a:pt x="8454" y="3132"/>
                    <a:pt x="7644" y="3954"/>
                    <a:pt x="6644" y="3954"/>
                  </a:cubicBezTo>
                  <a:cubicBezTo>
                    <a:pt x="5977" y="3954"/>
                    <a:pt x="5382" y="3597"/>
                    <a:pt x="5048" y="3013"/>
                  </a:cubicBezTo>
                  <a:cubicBezTo>
                    <a:pt x="5013" y="2960"/>
                    <a:pt x="4957" y="2933"/>
                    <a:pt x="4891" y="2933"/>
                  </a:cubicBezTo>
                  <a:cubicBezTo>
                    <a:pt x="4869" y="2933"/>
                    <a:pt x="4846" y="2936"/>
                    <a:pt x="4822" y="2942"/>
                  </a:cubicBezTo>
                  <a:cubicBezTo>
                    <a:pt x="4667" y="3013"/>
                    <a:pt x="4489" y="3061"/>
                    <a:pt x="4286" y="3061"/>
                  </a:cubicBezTo>
                  <a:cubicBezTo>
                    <a:pt x="3917" y="3061"/>
                    <a:pt x="3572" y="2894"/>
                    <a:pt x="3322" y="2620"/>
                  </a:cubicBezTo>
                  <a:cubicBezTo>
                    <a:pt x="3284" y="2583"/>
                    <a:pt x="3242" y="2559"/>
                    <a:pt x="3198" y="2559"/>
                  </a:cubicBezTo>
                  <a:cubicBezTo>
                    <a:pt x="3172" y="2559"/>
                    <a:pt x="3146" y="2567"/>
                    <a:pt x="3120" y="2585"/>
                  </a:cubicBezTo>
                  <a:cubicBezTo>
                    <a:pt x="2977" y="2656"/>
                    <a:pt x="2822" y="2704"/>
                    <a:pt x="2667" y="2704"/>
                  </a:cubicBezTo>
                  <a:cubicBezTo>
                    <a:pt x="2381" y="2704"/>
                    <a:pt x="2119" y="2573"/>
                    <a:pt x="1953" y="2346"/>
                  </a:cubicBezTo>
                  <a:cubicBezTo>
                    <a:pt x="1929" y="2299"/>
                    <a:pt x="1881" y="2287"/>
                    <a:pt x="1822" y="2287"/>
                  </a:cubicBezTo>
                  <a:cubicBezTo>
                    <a:pt x="1774" y="2287"/>
                    <a:pt x="1715" y="2323"/>
                    <a:pt x="1691" y="2346"/>
                  </a:cubicBezTo>
                  <a:cubicBezTo>
                    <a:pt x="1596" y="2466"/>
                    <a:pt x="1465" y="2525"/>
                    <a:pt x="1334" y="2525"/>
                  </a:cubicBezTo>
                  <a:cubicBezTo>
                    <a:pt x="1238" y="2525"/>
                    <a:pt x="1167" y="2596"/>
                    <a:pt x="1167" y="2692"/>
                  </a:cubicBezTo>
                  <a:cubicBezTo>
                    <a:pt x="1167" y="2775"/>
                    <a:pt x="1238" y="2858"/>
                    <a:pt x="1334" y="2858"/>
                  </a:cubicBezTo>
                  <a:cubicBezTo>
                    <a:pt x="1512" y="2858"/>
                    <a:pt x="1667" y="2799"/>
                    <a:pt x="1822" y="2692"/>
                  </a:cubicBezTo>
                  <a:cubicBezTo>
                    <a:pt x="2060" y="2918"/>
                    <a:pt x="2358" y="3037"/>
                    <a:pt x="2679" y="3037"/>
                  </a:cubicBezTo>
                  <a:cubicBezTo>
                    <a:pt x="2846" y="3037"/>
                    <a:pt x="3024" y="3001"/>
                    <a:pt x="3179" y="2930"/>
                  </a:cubicBezTo>
                  <a:cubicBezTo>
                    <a:pt x="3477" y="3228"/>
                    <a:pt x="3870" y="3394"/>
                    <a:pt x="4310" y="3394"/>
                  </a:cubicBezTo>
                  <a:cubicBezTo>
                    <a:pt x="4489" y="3394"/>
                    <a:pt x="4667" y="3358"/>
                    <a:pt x="4846" y="3299"/>
                  </a:cubicBezTo>
                  <a:cubicBezTo>
                    <a:pt x="5227" y="3906"/>
                    <a:pt x="5918" y="4287"/>
                    <a:pt x="6644" y="4287"/>
                  </a:cubicBezTo>
                  <a:cubicBezTo>
                    <a:pt x="7834" y="4287"/>
                    <a:pt x="8787" y="3311"/>
                    <a:pt x="8787" y="2144"/>
                  </a:cubicBezTo>
                  <a:cubicBezTo>
                    <a:pt x="8799" y="965"/>
                    <a:pt x="7834" y="1"/>
                    <a:pt x="6656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5"/>
            <p:cNvSpPr/>
            <p:nvPr/>
          </p:nvSpPr>
          <p:spPr>
            <a:xfrm>
              <a:off x="2771359" y="3655327"/>
              <a:ext cx="10280" cy="21611"/>
            </a:xfrm>
            <a:custGeom>
              <a:rect b="b" l="l" r="r" t="t"/>
              <a:pathLst>
                <a:path extrusionOk="0" h="679" w="323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5"/>
            <p:cNvSpPr/>
            <p:nvPr/>
          </p:nvSpPr>
          <p:spPr>
            <a:xfrm>
              <a:off x="2794084" y="3655327"/>
              <a:ext cx="10280" cy="21611"/>
            </a:xfrm>
            <a:custGeom>
              <a:rect b="b" l="l" r="r" t="t"/>
              <a:pathLst>
                <a:path extrusionOk="0" h="679" w="323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5"/>
            <p:cNvSpPr/>
            <p:nvPr/>
          </p:nvSpPr>
          <p:spPr>
            <a:xfrm>
              <a:off x="2816840" y="3655327"/>
              <a:ext cx="11012" cy="21611"/>
            </a:xfrm>
            <a:custGeom>
              <a:rect b="b" l="l" r="r" t="t"/>
              <a:pathLst>
                <a:path extrusionOk="0" h="679" w="346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5"/>
            <p:cNvSpPr/>
            <p:nvPr/>
          </p:nvSpPr>
          <p:spPr>
            <a:xfrm>
              <a:off x="2839947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5"/>
            <p:cNvSpPr/>
            <p:nvPr/>
          </p:nvSpPr>
          <p:spPr>
            <a:xfrm>
              <a:off x="2862672" y="3655327"/>
              <a:ext cx="10662" cy="21611"/>
            </a:xfrm>
            <a:custGeom>
              <a:rect b="b" l="l" r="r" t="t"/>
              <a:pathLst>
                <a:path extrusionOk="0" h="679" w="335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5"/>
            <p:cNvSpPr/>
            <p:nvPr/>
          </p:nvSpPr>
          <p:spPr>
            <a:xfrm>
              <a:off x="2885429" y="3655327"/>
              <a:ext cx="11012" cy="21611"/>
            </a:xfrm>
            <a:custGeom>
              <a:rect b="b" l="l" r="r" t="t"/>
              <a:pathLst>
                <a:path extrusionOk="0" h="679" w="346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5"/>
            <p:cNvSpPr/>
            <p:nvPr/>
          </p:nvSpPr>
          <p:spPr>
            <a:xfrm>
              <a:off x="2908535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84" y="679"/>
                    <a:pt x="167" y="679"/>
                  </a:cubicBezTo>
                  <a:cubicBezTo>
                    <a:pt x="263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5"/>
            <p:cNvSpPr/>
            <p:nvPr/>
          </p:nvSpPr>
          <p:spPr>
            <a:xfrm>
              <a:off x="2931292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62" y="679"/>
                    <a:pt x="333" y="608"/>
                    <a:pt x="333" y="512"/>
                  </a:cubicBezTo>
                  <a:lnTo>
                    <a:pt x="333" y="179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5" name="Google Shape;185;p25"/>
          <p:cNvGrpSpPr/>
          <p:nvPr/>
        </p:nvGrpSpPr>
        <p:grpSpPr>
          <a:xfrm>
            <a:off x="1088306" y="2425513"/>
            <a:ext cx="258191" cy="292484"/>
            <a:chOff x="2640993" y="3357835"/>
            <a:chExt cx="365348" cy="364966"/>
          </a:xfrm>
        </p:grpSpPr>
        <p:sp>
          <p:nvSpPr>
            <p:cNvPr id="186" name="Google Shape;186;p25"/>
            <p:cNvSpPr/>
            <p:nvPr/>
          </p:nvSpPr>
          <p:spPr>
            <a:xfrm>
              <a:off x="2640993" y="3455227"/>
              <a:ext cx="365348" cy="267574"/>
            </a:xfrm>
            <a:custGeom>
              <a:rect b="b" l="l" r="r" t="t"/>
              <a:pathLst>
                <a:path extrusionOk="0" h="8407" w="11479">
                  <a:moveTo>
                    <a:pt x="5168" y="2311"/>
                  </a:moveTo>
                  <a:lnTo>
                    <a:pt x="5335" y="4859"/>
                  </a:lnTo>
                  <a:lnTo>
                    <a:pt x="4620" y="4859"/>
                  </a:lnTo>
                  <a:lnTo>
                    <a:pt x="4763" y="2311"/>
                  </a:lnTo>
                  <a:close/>
                  <a:moveTo>
                    <a:pt x="6966" y="2311"/>
                  </a:moveTo>
                  <a:lnTo>
                    <a:pt x="7133" y="4859"/>
                  </a:lnTo>
                  <a:lnTo>
                    <a:pt x="6418" y="4859"/>
                  </a:lnTo>
                  <a:lnTo>
                    <a:pt x="6561" y="2311"/>
                  </a:lnTo>
                  <a:close/>
                  <a:moveTo>
                    <a:pt x="8764" y="2311"/>
                  </a:moveTo>
                  <a:lnTo>
                    <a:pt x="8931" y="4859"/>
                  </a:lnTo>
                  <a:lnTo>
                    <a:pt x="8216" y="4859"/>
                  </a:lnTo>
                  <a:lnTo>
                    <a:pt x="8371" y="2311"/>
                  </a:lnTo>
                  <a:close/>
                  <a:moveTo>
                    <a:pt x="2156" y="5894"/>
                  </a:moveTo>
                  <a:lnTo>
                    <a:pt x="2144" y="6287"/>
                  </a:lnTo>
                  <a:lnTo>
                    <a:pt x="1549" y="6287"/>
                  </a:lnTo>
                  <a:cubicBezTo>
                    <a:pt x="1453" y="6287"/>
                    <a:pt x="1382" y="6359"/>
                    <a:pt x="1382" y="6442"/>
                  </a:cubicBezTo>
                  <a:cubicBezTo>
                    <a:pt x="1382" y="6537"/>
                    <a:pt x="1453" y="6609"/>
                    <a:pt x="1549" y="6609"/>
                  </a:cubicBezTo>
                  <a:lnTo>
                    <a:pt x="2132" y="6609"/>
                  </a:lnTo>
                  <a:lnTo>
                    <a:pt x="2096" y="8073"/>
                  </a:lnTo>
                  <a:lnTo>
                    <a:pt x="822" y="8073"/>
                  </a:lnTo>
                  <a:lnTo>
                    <a:pt x="822" y="6609"/>
                  </a:lnTo>
                  <a:lnTo>
                    <a:pt x="834" y="6609"/>
                  </a:lnTo>
                  <a:cubicBezTo>
                    <a:pt x="918" y="6609"/>
                    <a:pt x="1001" y="6537"/>
                    <a:pt x="1001" y="6442"/>
                  </a:cubicBezTo>
                  <a:cubicBezTo>
                    <a:pt x="1001" y="6359"/>
                    <a:pt x="918" y="6287"/>
                    <a:pt x="834" y="6287"/>
                  </a:cubicBezTo>
                  <a:cubicBezTo>
                    <a:pt x="727" y="6287"/>
                    <a:pt x="644" y="6192"/>
                    <a:pt x="644" y="6085"/>
                  </a:cubicBezTo>
                  <a:cubicBezTo>
                    <a:pt x="644" y="5990"/>
                    <a:pt x="727" y="5894"/>
                    <a:pt x="834" y="5894"/>
                  </a:cubicBezTo>
                  <a:close/>
                  <a:moveTo>
                    <a:pt x="3382" y="334"/>
                  </a:moveTo>
                  <a:lnTo>
                    <a:pt x="3489" y="4859"/>
                  </a:lnTo>
                  <a:lnTo>
                    <a:pt x="3192" y="4859"/>
                  </a:lnTo>
                  <a:cubicBezTo>
                    <a:pt x="2894" y="4859"/>
                    <a:pt x="2668" y="5097"/>
                    <a:pt x="2668" y="5371"/>
                  </a:cubicBezTo>
                  <a:cubicBezTo>
                    <a:pt x="2668" y="5537"/>
                    <a:pt x="2739" y="5668"/>
                    <a:pt x="2846" y="5775"/>
                  </a:cubicBezTo>
                  <a:lnTo>
                    <a:pt x="2846" y="8085"/>
                  </a:lnTo>
                  <a:lnTo>
                    <a:pt x="2454" y="8085"/>
                  </a:lnTo>
                  <a:lnTo>
                    <a:pt x="2632" y="334"/>
                  </a:lnTo>
                  <a:close/>
                  <a:moveTo>
                    <a:pt x="10359" y="5180"/>
                  </a:moveTo>
                  <a:cubicBezTo>
                    <a:pt x="10466" y="5180"/>
                    <a:pt x="10550" y="5275"/>
                    <a:pt x="10550" y="5371"/>
                  </a:cubicBezTo>
                  <a:cubicBezTo>
                    <a:pt x="10550" y="5478"/>
                    <a:pt x="10466" y="5573"/>
                    <a:pt x="10359" y="5573"/>
                  </a:cubicBezTo>
                  <a:lnTo>
                    <a:pt x="10002" y="5573"/>
                  </a:lnTo>
                  <a:cubicBezTo>
                    <a:pt x="9919" y="5573"/>
                    <a:pt x="9835" y="5644"/>
                    <a:pt x="9835" y="5728"/>
                  </a:cubicBezTo>
                  <a:cubicBezTo>
                    <a:pt x="9835" y="5823"/>
                    <a:pt x="9919" y="5894"/>
                    <a:pt x="10002" y="5894"/>
                  </a:cubicBezTo>
                  <a:lnTo>
                    <a:pt x="10371" y="5894"/>
                  </a:lnTo>
                  <a:lnTo>
                    <a:pt x="10371" y="8085"/>
                  </a:lnTo>
                  <a:lnTo>
                    <a:pt x="3156" y="8085"/>
                  </a:lnTo>
                  <a:lnTo>
                    <a:pt x="3156" y="5894"/>
                  </a:lnTo>
                  <a:lnTo>
                    <a:pt x="9288" y="5894"/>
                  </a:lnTo>
                  <a:cubicBezTo>
                    <a:pt x="9383" y="5894"/>
                    <a:pt x="9454" y="5823"/>
                    <a:pt x="9454" y="5728"/>
                  </a:cubicBezTo>
                  <a:cubicBezTo>
                    <a:pt x="9454" y="5644"/>
                    <a:pt x="9383" y="5573"/>
                    <a:pt x="9288" y="5573"/>
                  </a:cubicBezTo>
                  <a:lnTo>
                    <a:pt x="3168" y="5573"/>
                  </a:lnTo>
                  <a:cubicBezTo>
                    <a:pt x="3073" y="5573"/>
                    <a:pt x="2977" y="5478"/>
                    <a:pt x="2977" y="5371"/>
                  </a:cubicBezTo>
                  <a:cubicBezTo>
                    <a:pt x="2977" y="5275"/>
                    <a:pt x="3073" y="5180"/>
                    <a:pt x="3168" y="5180"/>
                  </a:cubicBezTo>
                  <a:close/>
                  <a:moveTo>
                    <a:pt x="2489" y="1"/>
                  </a:moveTo>
                  <a:cubicBezTo>
                    <a:pt x="2394" y="1"/>
                    <a:pt x="2323" y="72"/>
                    <a:pt x="2323" y="168"/>
                  </a:cubicBezTo>
                  <a:lnTo>
                    <a:pt x="2203" y="5561"/>
                  </a:lnTo>
                  <a:lnTo>
                    <a:pt x="882" y="5561"/>
                  </a:lnTo>
                  <a:cubicBezTo>
                    <a:pt x="584" y="5561"/>
                    <a:pt x="358" y="5799"/>
                    <a:pt x="358" y="6085"/>
                  </a:cubicBezTo>
                  <a:cubicBezTo>
                    <a:pt x="358" y="6252"/>
                    <a:pt x="429" y="6383"/>
                    <a:pt x="537" y="6490"/>
                  </a:cubicBezTo>
                  <a:lnTo>
                    <a:pt x="537" y="8085"/>
                  </a:lnTo>
                  <a:lnTo>
                    <a:pt x="168" y="8085"/>
                  </a:lnTo>
                  <a:cubicBezTo>
                    <a:pt x="72" y="8085"/>
                    <a:pt x="1" y="8157"/>
                    <a:pt x="1" y="8252"/>
                  </a:cubicBezTo>
                  <a:cubicBezTo>
                    <a:pt x="1" y="8335"/>
                    <a:pt x="72" y="8407"/>
                    <a:pt x="168" y="8407"/>
                  </a:cubicBezTo>
                  <a:lnTo>
                    <a:pt x="11312" y="8407"/>
                  </a:lnTo>
                  <a:cubicBezTo>
                    <a:pt x="11395" y="8407"/>
                    <a:pt x="11478" y="8335"/>
                    <a:pt x="11478" y="8252"/>
                  </a:cubicBezTo>
                  <a:cubicBezTo>
                    <a:pt x="11431" y="8157"/>
                    <a:pt x="11359" y="8085"/>
                    <a:pt x="11264" y="8085"/>
                  </a:cubicBezTo>
                  <a:lnTo>
                    <a:pt x="10716" y="8085"/>
                  </a:lnTo>
                  <a:lnTo>
                    <a:pt x="10716" y="5775"/>
                  </a:lnTo>
                  <a:cubicBezTo>
                    <a:pt x="10824" y="5668"/>
                    <a:pt x="10895" y="5537"/>
                    <a:pt x="10895" y="5371"/>
                  </a:cubicBezTo>
                  <a:cubicBezTo>
                    <a:pt x="10895" y="5073"/>
                    <a:pt x="10657" y="4859"/>
                    <a:pt x="10371" y="4859"/>
                  </a:cubicBezTo>
                  <a:lnTo>
                    <a:pt x="9276" y="4859"/>
                  </a:lnTo>
                  <a:lnTo>
                    <a:pt x="9109" y="2132"/>
                  </a:lnTo>
                  <a:cubicBezTo>
                    <a:pt x="9109" y="2037"/>
                    <a:pt x="9038" y="1965"/>
                    <a:pt x="8942" y="1965"/>
                  </a:cubicBezTo>
                  <a:lnTo>
                    <a:pt x="8228" y="1965"/>
                  </a:lnTo>
                  <a:cubicBezTo>
                    <a:pt x="8145" y="1965"/>
                    <a:pt x="8073" y="2037"/>
                    <a:pt x="8073" y="2132"/>
                  </a:cubicBezTo>
                  <a:lnTo>
                    <a:pt x="7907" y="4859"/>
                  </a:lnTo>
                  <a:lnTo>
                    <a:pt x="7502" y="4859"/>
                  </a:lnTo>
                  <a:lnTo>
                    <a:pt x="7335" y="2132"/>
                  </a:lnTo>
                  <a:cubicBezTo>
                    <a:pt x="7335" y="2037"/>
                    <a:pt x="7264" y="1965"/>
                    <a:pt x="7168" y="1965"/>
                  </a:cubicBezTo>
                  <a:lnTo>
                    <a:pt x="6466" y="1965"/>
                  </a:lnTo>
                  <a:cubicBezTo>
                    <a:pt x="6371" y="1965"/>
                    <a:pt x="6299" y="2037"/>
                    <a:pt x="6299" y="2132"/>
                  </a:cubicBezTo>
                  <a:lnTo>
                    <a:pt x="6133" y="4859"/>
                  </a:lnTo>
                  <a:lnTo>
                    <a:pt x="5728" y="4859"/>
                  </a:lnTo>
                  <a:lnTo>
                    <a:pt x="5561" y="2132"/>
                  </a:lnTo>
                  <a:cubicBezTo>
                    <a:pt x="5561" y="2037"/>
                    <a:pt x="5490" y="1965"/>
                    <a:pt x="5406" y="1965"/>
                  </a:cubicBezTo>
                  <a:lnTo>
                    <a:pt x="4620" y="1965"/>
                  </a:lnTo>
                  <a:cubicBezTo>
                    <a:pt x="4525" y="1965"/>
                    <a:pt x="4454" y="2037"/>
                    <a:pt x="4454" y="2132"/>
                  </a:cubicBezTo>
                  <a:lnTo>
                    <a:pt x="4287" y="4859"/>
                  </a:lnTo>
                  <a:lnTo>
                    <a:pt x="3823" y="4859"/>
                  </a:lnTo>
                  <a:lnTo>
                    <a:pt x="3716" y="168"/>
                  </a:lnTo>
                  <a:cubicBezTo>
                    <a:pt x="3716" y="72"/>
                    <a:pt x="3644" y="1"/>
                    <a:pt x="3561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5"/>
            <p:cNvSpPr/>
            <p:nvPr/>
          </p:nvSpPr>
          <p:spPr>
            <a:xfrm>
              <a:off x="2724763" y="3357835"/>
              <a:ext cx="280050" cy="136476"/>
            </a:xfrm>
            <a:custGeom>
              <a:rect b="b" l="l" r="r" t="t"/>
              <a:pathLst>
                <a:path extrusionOk="0" h="4288" w="8799">
                  <a:moveTo>
                    <a:pt x="6656" y="1"/>
                  </a:moveTo>
                  <a:cubicBezTo>
                    <a:pt x="6156" y="1"/>
                    <a:pt x="5656" y="180"/>
                    <a:pt x="5286" y="501"/>
                  </a:cubicBezTo>
                  <a:cubicBezTo>
                    <a:pt x="5001" y="299"/>
                    <a:pt x="4679" y="168"/>
                    <a:pt x="4322" y="168"/>
                  </a:cubicBezTo>
                  <a:cubicBezTo>
                    <a:pt x="3905" y="168"/>
                    <a:pt x="3501" y="334"/>
                    <a:pt x="3191" y="632"/>
                  </a:cubicBezTo>
                  <a:cubicBezTo>
                    <a:pt x="3036" y="561"/>
                    <a:pt x="2858" y="525"/>
                    <a:pt x="2691" y="525"/>
                  </a:cubicBezTo>
                  <a:cubicBezTo>
                    <a:pt x="2191" y="525"/>
                    <a:pt x="1750" y="822"/>
                    <a:pt x="1548" y="1275"/>
                  </a:cubicBezTo>
                  <a:cubicBezTo>
                    <a:pt x="1476" y="1263"/>
                    <a:pt x="1417" y="1239"/>
                    <a:pt x="1346" y="1239"/>
                  </a:cubicBezTo>
                  <a:cubicBezTo>
                    <a:pt x="1000" y="1239"/>
                    <a:pt x="703" y="1465"/>
                    <a:pt x="584" y="1775"/>
                  </a:cubicBezTo>
                  <a:lnTo>
                    <a:pt x="524" y="1775"/>
                  </a:lnTo>
                  <a:cubicBezTo>
                    <a:pt x="226" y="1775"/>
                    <a:pt x="0" y="2013"/>
                    <a:pt x="0" y="2299"/>
                  </a:cubicBezTo>
                  <a:cubicBezTo>
                    <a:pt x="0" y="2394"/>
                    <a:pt x="72" y="2466"/>
                    <a:pt x="167" y="2466"/>
                  </a:cubicBezTo>
                  <a:cubicBezTo>
                    <a:pt x="262" y="2466"/>
                    <a:pt x="333" y="2394"/>
                    <a:pt x="333" y="2299"/>
                  </a:cubicBezTo>
                  <a:cubicBezTo>
                    <a:pt x="333" y="2192"/>
                    <a:pt x="417" y="2108"/>
                    <a:pt x="524" y="2108"/>
                  </a:cubicBezTo>
                  <a:cubicBezTo>
                    <a:pt x="560" y="2108"/>
                    <a:pt x="584" y="2120"/>
                    <a:pt x="631" y="2144"/>
                  </a:cubicBezTo>
                  <a:cubicBezTo>
                    <a:pt x="649" y="2156"/>
                    <a:pt x="679" y="2162"/>
                    <a:pt x="710" y="2162"/>
                  </a:cubicBezTo>
                  <a:cubicBezTo>
                    <a:pt x="741" y="2162"/>
                    <a:pt x="774" y="2156"/>
                    <a:pt x="798" y="2144"/>
                  </a:cubicBezTo>
                  <a:cubicBezTo>
                    <a:pt x="834" y="2108"/>
                    <a:pt x="881" y="2061"/>
                    <a:pt x="881" y="2001"/>
                  </a:cubicBezTo>
                  <a:cubicBezTo>
                    <a:pt x="893" y="1763"/>
                    <a:pt x="1095" y="1573"/>
                    <a:pt x="1346" y="1573"/>
                  </a:cubicBezTo>
                  <a:cubicBezTo>
                    <a:pt x="1417" y="1573"/>
                    <a:pt x="1488" y="1584"/>
                    <a:pt x="1572" y="1632"/>
                  </a:cubicBezTo>
                  <a:cubicBezTo>
                    <a:pt x="1591" y="1652"/>
                    <a:pt x="1618" y="1661"/>
                    <a:pt x="1646" y="1661"/>
                  </a:cubicBezTo>
                  <a:cubicBezTo>
                    <a:pt x="1669" y="1661"/>
                    <a:pt x="1693" y="1655"/>
                    <a:pt x="1715" y="1644"/>
                  </a:cubicBezTo>
                  <a:cubicBezTo>
                    <a:pt x="1762" y="1632"/>
                    <a:pt x="1810" y="1584"/>
                    <a:pt x="1822" y="1525"/>
                  </a:cubicBezTo>
                  <a:cubicBezTo>
                    <a:pt x="1929" y="1132"/>
                    <a:pt x="2286" y="858"/>
                    <a:pt x="2703" y="858"/>
                  </a:cubicBezTo>
                  <a:cubicBezTo>
                    <a:pt x="2846" y="858"/>
                    <a:pt x="3012" y="906"/>
                    <a:pt x="3143" y="977"/>
                  </a:cubicBezTo>
                  <a:cubicBezTo>
                    <a:pt x="3173" y="997"/>
                    <a:pt x="3207" y="1007"/>
                    <a:pt x="3240" y="1007"/>
                  </a:cubicBezTo>
                  <a:cubicBezTo>
                    <a:pt x="3286" y="1007"/>
                    <a:pt x="3330" y="988"/>
                    <a:pt x="3358" y="953"/>
                  </a:cubicBezTo>
                  <a:cubicBezTo>
                    <a:pt x="3596" y="668"/>
                    <a:pt x="3953" y="501"/>
                    <a:pt x="4322" y="501"/>
                  </a:cubicBezTo>
                  <a:cubicBezTo>
                    <a:pt x="4632" y="501"/>
                    <a:pt x="4941" y="620"/>
                    <a:pt x="5167" y="834"/>
                  </a:cubicBezTo>
                  <a:cubicBezTo>
                    <a:pt x="5197" y="864"/>
                    <a:pt x="5239" y="879"/>
                    <a:pt x="5281" y="879"/>
                  </a:cubicBezTo>
                  <a:cubicBezTo>
                    <a:pt x="5322" y="879"/>
                    <a:pt x="5364" y="864"/>
                    <a:pt x="5394" y="834"/>
                  </a:cubicBezTo>
                  <a:cubicBezTo>
                    <a:pt x="5739" y="501"/>
                    <a:pt x="6179" y="322"/>
                    <a:pt x="6644" y="322"/>
                  </a:cubicBezTo>
                  <a:cubicBezTo>
                    <a:pt x="7644" y="322"/>
                    <a:pt x="8454" y="1144"/>
                    <a:pt x="8454" y="2144"/>
                  </a:cubicBezTo>
                  <a:cubicBezTo>
                    <a:pt x="8454" y="3132"/>
                    <a:pt x="7644" y="3954"/>
                    <a:pt x="6644" y="3954"/>
                  </a:cubicBezTo>
                  <a:cubicBezTo>
                    <a:pt x="5977" y="3954"/>
                    <a:pt x="5382" y="3597"/>
                    <a:pt x="5048" y="3013"/>
                  </a:cubicBezTo>
                  <a:cubicBezTo>
                    <a:pt x="5013" y="2960"/>
                    <a:pt x="4957" y="2933"/>
                    <a:pt x="4891" y="2933"/>
                  </a:cubicBezTo>
                  <a:cubicBezTo>
                    <a:pt x="4869" y="2933"/>
                    <a:pt x="4846" y="2936"/>
                    <a:pt x="4822" y="2942"/>
                  </a:cubicBezTo>
                  <a:cubicBezTo>
                    <a:pt x="4667" y="3013"/>
                    <a:pt x="4489" y="3061"/>
                    <a:pt x="4286" y="3061"/>
                  </a:cubicBezTo>
                  <a:cubicBezTo>
                    <a:pt x="3917" y="3061"/>
                    <a:pt x="3572" y="2894"/>
                    <a:pt x="3322" y="2620"/>
                  </a:cubicBezTo>
                  <a:cubicBezTo>
                    <a:pt x="3284" y="2583"/>
                    <a:pt x="3242" y="2559"/>
                    <a:pt x="3198" y="2559"/>
                  </a:cubicBezTo>
                  <a:cubicBezTo>
                    <a:pt x="3172" y="2559"/>
                    <a:pt x="3146" y="2567"/>
                    <a:pt x="3120" y="2585"/>
                  </a:cubicBezTo>
                  <a:cubicBezTo>
                    <a:pt x="2977" y="2656"/>
                    <a:pt x="2822" y="2704"/>
                    <a:pt x="2667" y="2704"/>
                  </a:cubicBezTo>
                  <a:cubicBezTo>
                    <a:pt x="2381" y="2704"/>
                    <a:pt x="2119" y="2573"/>
                    <a:pt x="1953" y="2346"/>
                  </a:cubicBezTo>
                  <a:cubicBezTo>
                    <a:pt x="1929" y="2299"/>
                    <a:pt x="1881" y="2287"/>
                    <a:pt x="1822" y="2287"/>
                  </a:cubicBezTo>
                  <a:cubicBezTo>
                    <a:pt x="1774" y="2287"/>
                    <a:pt x="1715" y="2323"/>
                    <a:pt x="1691" y="2346"/>
                  </a:cubicBezTo>
                  <a:cubicBezTo>
                    <a:pt x="1596" y="2466"/>
                    <a:pt x="1465" y="2525"/>
                    <a:pt x="1334" y="2525"/>
                  </a:cubicBezTo>
                  <a:cubicBezTo>
                    <a:pt x="1238" y="2525"/>
                    <a:pt x="1167" y="2596"/>
                    <a:pt x="1167" y="2692"/>
                  </a:cubicBezTo>
                  <a:cubicBezTo>
                    <a:pt x="1167" y="2775"/>
                    <a:pt x="1238" y="2858"/>
                    <a:pt x="1334" y="2858"/>
                  </a:cubicBezTo>
                  <a:cubicBezTo>
                    <a:pt x="1512" y="2858"/>
                    <a:pt x="1667" y="2799"/>
                    <a:pt x="1822" y="2692"/>
                  </a:cubicBezTo>
                  <a:cubicBezTo>
                    <a:pt x="2060" y="2918"/>
                    <a:pt x="2358" y="3037"/>
                    <a:pt x="2679" y="3037"/>
                  </a:cubicBezTo>
                  <a:cubicBezTo>
                    <a:pt x="2846" y="3037"/>
                    <a:pt x="3024" y="3001"/>
                    <a:pt x="3179" y="2930"/>
                  </a:cubicBezTo>
                  <a:cubicBezTo>
                    <a:pt x="3477" y="3228"/>
                    <a:pt x="3870" y="3394"/>
                    <a:pt x="4310" y="3394"/>
                  </a:cubicBezTo>
                  <a:cubicBezTo>
                    <a:pt x="4489" y="3394"/>
                    <a:pt x="4667" y="3358"/>
                    <a:pt x="4846" y="3299"/>
                  </a:cubicBezTo>
                  <a:cubicBezTo>
                    <a:pt x="5227" y="3906"/>
                    <a:pt x="5918" y="4287"/>
                    <a:pt x="6644" y="4287"/>
                  </a:cubicBezTo>
                  <a:cubicBezTo>
                    <a:pt x="7834" y="4287"/>
                    <a:pt x="8787" y="3311"/>
                    <a:pt x="8787" y="2144"/>
                  </a:cubicBezTo>
                  <a:cubicBezTo>
                    <a:pt x="8799" y="965"/>
                    <a:pt x="7834" y="1"/>
                    <a:pt x="6656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5"/>
            <p:cNvSpPr/>
            <p:nvPr/>
          </p:nvSpPr>
          <p:spPr>
            <a:xfrm>
              <a:off x="2771359" y="3655327"/>
              <a:ext cx="10280" cy="21611"/>
            </a:xfrm>
            <a:custGeom>
              <a:rect b="b" l="l" r="r" t="t"/>
              <a:pathLst>
                <a:path extrusionOk="0" h="679" w="323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5"/>
            <p:cNvSpPr/>
            <p:nvPr/>
          </p:nvSpPr>
          <p:spPr>
            <a:xfrm>
              <a:off x="2794084" y="3655327"/>
              <a:ext cx="10280" cy="21611"/>
            </a:xfrm>
            <a:custGeom>
              <a:rect b="b" l="l" r="r" t="t"/>
              <a:pathLst>
                <a:path extrusionOk="0" h="679" w="323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5"/>
            <p:cNvSpPr/>
            <p:nvPr/>
          </p:nvSpPr>
          <p:spPr>
            <a:xfrm>
              <a:off x="2816840" y="3655327"/>
              <a:ext cx="11012" cy="21611"/>
            </a:xfrm>
            <a:custGeom>
              <a:rect b="b" l="l" r="r" t="t"/>
              <a:pathLst>
                <a:path extrusionOk="0" h="679" w="346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5"/>
            <p:cNvSpPr/>
            <p:nvPr/>
          </p:nvSpPr>
          <p:spPr>
            <a:xfrm>
              <a:off x="2839947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5"/>
            <p:cNvSpPr/>
            <p:nvPr/>
          </p:nvSpPr>
          <p:spPr>
            <a:xfrm>
              <a:off x="2862672" y="3655327"/>
              <a:ext cx="10662" cy="21611"/>
            </a:xfrm>
            <a:custGeom>
              <a:rect b="b" l="l" r="r" t="t"/>
              <a:pathLst>
                <a:path extrusionOk="0" h="679" w="335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5"/>
            <p:cNvSpPr/>
            <p:nvPr/>
          </p:nvSpPr>
          <p:spPr>
            <a:xfrm>
              <a:off x="2885429" y="3655327"/>
              <a:ext cx="11012" cy="21611"/>
            </a:xfrm>
            <a:custGeom>
              <a:rect b="b" l="l" r="r" t="t"/>
              <a:pathLst>
                <a:path extrusionOk="0" h="679" w="346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5"/>
            <p:cNvSpPr/>
            <p:nvPr/>
          </p:nvSpPr>
          <p:spPr>
            <a:xfrm>
              <a:off x="2908535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84" y="679"/>
                    <a:pt x="167" y="679"/>
                  </a:cubicBezTo>
                  <a:cubicBezTo>
                    <a:pt x="263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5"/>
            <p:cNvSpPr/>
            <p:nvPr/>
          </p:nvSpPr>
          <p:spPr>
            <a:xfrm>
              <a:off x="2931292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62" y="679"/>
                    <a:pt x="333" y="608"/>
                    <a:pt x="333" y="512"/>
                  </a:cubicBezTo>
                  <a:lnTo>
                    <a:pt x="333" y="179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6" name="Google Shape;196;p25"/>
          <p:cNvGrpSpPr/>
          <p:nvPr/>
        </p:nvGrpSpPr>
        <p:grpSpPr>
          <a:xfrm>
            <a:off x="1346512" y="2716680"/>
            <a:ext cx="258191" cy="292484"/>
            <a:chOff x="2640993" y="3357835"/>
            <a:chExt cx="365348" cy="364966"/>
          </a:xfrm>
        </p:grpSpPr>
        <p:sp>
          <p:nvSpPr>
            <p:cNvPr id="197" name="Google Shape;197;p25"/>
            <p:cNvSpPr/>
            <p:nvPr/>
          </p:nvSpPr>
          <p:spPr>
            <a:xfrm>
              <a:off x="2640993" y="3455227"/>
              <a:ext cx="365348" cy="267574"/>
            </a:xfrm>
            <a:custGeom>
              <a:rect b="b" l="l" r="r" t="t"/>
              <a:pathLst>
                <a:path extrusionOk="0" h="8407" w="11479">
                  <a:moveTo>
                    <a:pt x="5168" y="2311"/>
                  </a:moveTo>
                  <a:lnTo>
                    <a:pt x="5335" y="4859"/>
                  </a:lnTo>
                  <a:lnTo>
                    <a:pt x="4620" y="4859"/>
                  </a:lnTo>
                  <a:lnTo>
                    <a:pt x="4763" y="2311"/>
                  </a:lnTo>
                  <a:close/>
                  <a:moveTo>
                    <a:pt x="6966" y="2311"/>
                  </a:moveTo>
                  <a:lnTo>
                    <a:pt x="7133" y="4859"/>
                  </a:lnTo>
                  <a:lnTo>
                    <a:pt x="6418" y="4859"/>
                  </a:lnTo>
                  <a:lnTo>
                    <a:pt x="6561" y="2311"/>
                  </a:lnTo>
                  <a:close/>
                  <a:moveTo>
                    <a:pt x="8764" y="2311"/>
                  </a:moveTo>
                  <a:lnTo>
                    <a:pt x="8931" y="4859"/>
                  </a:lnTo>
                  <a:lnTo>
                    <a:pt x="8216" y="4859"/>
                  </a:lnTo>
                  <a:lnTo>
                    <a:pt x="8371" y="2311"/>
                  </a:lnTo>
                  <a:close/>
                  <a:moveTo>
                    <a:pt x="2156" y="5894"/>
                  </a:moveTo>
                  <a:lnTo>
                    <a:pt x="2144" y="6287"/>
                  </a:lnTo>
                  <a:lnTo>
                    <a:pt x="1549" y="6287"/>
                  </a:lnTo>
                  <a:cubicBezTo>
                    <a:pt x="1453" y="6287"/>
                    <a:pt x="1382" y="6359"/>
                    <a:pt x="1382" y="6442"/>
                  </a:cubicBezTo>
                  <a:cubicBezTo>
                    <a:pt x="1382" y="6537"/>
                    <a:pt x="1453" y="6609"/>
                    <a:pt x="1549" y="6609"/>
                  </a:cubicBezTo>
                  <a:lnTo>
                    <a:pt x="2132" y="6609"/>
                  </a:lnTo>
                  <a:lnTo>
                    <a:pt x="2096" y="8073"/>
                  </a:lnTo>
                  <a:lnTo>
                    <a:pt x="822" y="8073"/>
                  </a:lnTo>
                  <a:lnTo>
                    <a:pt x="822" y="6609"/>
                  </a:lnTo>
                  <a:lnTo>
                    <a:pt x="834" y="6609"/>
                  </a:lnTo>
                  <a:cubicBezTo>
                    <a:pt x="918" y="6609"/>
                    <a:pt x="1001" y="6537"/>
                    <a:pt x="1001" y="6442"/>
                  </a:cubicBezTo>
                  <a:cubicBezTo>
                    <a:pt x="1001" y="6359"/>
                    <a:pt x="918" y="6287"/>
                    <a:pt x="834" y="6287"/>
                  </a:cubicBezTo>
                  <a:cubicBezTo>
                    <a:pt x="727" y="6287"/>
                    <a:pt x="644" y="6192"/>
                    <a:pt x="644" y="6085"/>
                  </a:cubicBezTo>
                  <a:cubicBezTo>
                    <a:pt x="644" y="5990"/>
                    <a:pt x="727" y="5894"/>
                    <a:pt x="834" y="5894"/>
                  </a:cubicBezTo>
                  <a:close/>
                  <a:moveTo>
                    <a:pt x="3382" y="334"/>
                  </a:moveTo>
                  <a:lnTo>
                    <a:pt x="3489" y="4859"/>
                  </a:lnTo>
                  <a:lnTo>
                    <a:pt x="3192" y="4859"/>
                  </a:lnTo>
                  <a:cubicBezTo>
                    <a:pt x="2894" y="4859"/>
                    <a:pt x="2668" y="5097"/>
                    <a:pt x="2668" y="5371"/>
                  </a:cubicBezTo>
                  <a:cubicBezTo>
                    <a:pt x="2668" y="5537"/>
                    <a:pt x="2739" y="5668"/>
                    <a:pt x="2846" y="5775"/>
                  </a:cubicBezTo>
                  <a:lnTo>
                    <a:pt x="2846" y="8085"/>
                  </a:lnTo>
                  <a:lnTo>
                    <a:pt x="2454" y="8085"/>
                  </a:lnTo>
                  <a:lnTo>
                    <a:pt x="2632" y="334"/>
                  </a:lnTo>
                  <a:close/>
                  <a:moveTo>
                    <a:pt x="10359" y="5180"/>
                  </a:moveTo>
                  <a:cubicBezTo>
                    <a:pt x="10466" y="5180"/>
                    <a:pt x="10550" y="5275"/>
                    <a:pt x="10550" y="5371"/>
                  </a:cubicBezTo>
                  <a:cubicBezTo>
                    <a:pt x="10550" y="5478"/>
                    <a:pt x="10466" y="5573"/>
                    <a:pt x="10359" y="5573"/>
                  </a:cubicBezTo>
                  <a:lnTo>
                    <a:pt x="10002" y="5573"/>
                  </a:lnTo>
                  <a:cubicBezTo>
                    <a:pt x="9919" y="5573"/>
                    <a:pt x="9835" y="5644"/>
                    <a:pt x="9835" y="5728"/>
                  </a:cubicBezTo>
                  <a:cubicBezTo>
                    <a:pt x="9835" y="5823"/>
                    <a:pt x="9919" y="5894"/>
                    <a:pt x="10002" y="5894"/>
                  </a:cubicBezTo>
                  <a:lnTo>
                    <a:pt x="10371" y="5894"/>
                  </a:lnTo>
                  <a:lnTo>
                    <a:pt x="10371" y="8085"/>
                  </a:lnTo>
                  <a:lnTo>
                    <a:pt x="3156" y="8085"/>
                  </a:lnTo>
                  <a:lnTo>
                    <a:pt x="3156" y="5894"/>
                  </a:lnTo>
                  <a:lnTo>
                    <a:pt x="9288" y="5894"/>
                  </a:lnTo>
                  <a:cubicBezTo>
                    <a:pt x="9383" y="5894"/>
                    <a:pt x="9454" y="5823"/>
                    <a:pt x="9454" y="5728"/>
                  </a:cubicBezTo>
                  <a:cubicBezTo>
                    <a:pt x="9454" y="5644"/>
                    <a:pt x="9383" y="5573"/>
                    <a:pt x="9288" y="5573"/>
                  </a:cubicBezTo>
                  <a:lnTo>
                    <a:pt x="3168" y="5573"/>
                  </a:lnTo>
                  <a:cubicBezTo>
                    <a:pt x="3073" y="5573"/>
                    <a:pt x="2977" y="5478"/>
                    <a:pt x="2977" y="5371"/>
                  </a:cubicBezTo>
                  <a:cubicBezTo>
                    <a:pt x="2977" y="5275"/>
                    <a:pt x="3073" y="5180"/>
                    <a:pt x="3168" y="5180"/>
                  </a:cubicBezTo>
                  <a:close/>
                  <a:moveTo>
                    <a:pt x="2489" y="1"/>
                  </a:moveTo>
                  <a:cubicBezTo>
                    <a:pt x="2394" y="1"/>
                    <a:pt x="2323" y="72"/>
                    <a:pt x="2323" y="168"/>
                  </a:cubicBezTo>
                  <a:lnTo>
                    <a:pt x="2203" y="5561"/>
                  </a:lnTo>
                  <a:lnTo>
                    <a:pt x="882" y="5561"/>
                  </a:lnTo>
                  <a:cubicBezTo>
                    <a:pt x="584" y="5561"/>
                    <a:pt x="358" y="5799"/>
                    <a:pt x="358" y="6085"/>
                  </a:cubicBezTo>
                  <a:cubicBezTo>
                    <a:pt x="358" y="6252"/>
                    <a:pt x="429" y="6383"/>
                    <a:pt x="537" y="6490"/>
                  </a:cubicBezTo>
                  <a:lnTo>
                    <a:pt x="537" y="8085"/>
                  </a:lnTo>
                  <a:lnTo>
                    <a:pt x="168" y="8085"/>
                  </a:lnTo>
                  <a:cubicBezTo>
                    <a:pt x="72" y="8085"/>
                    <a:pt x="1" y="8157"/>
                    <a:pt x="1" y="8252"/>
                  </a:cubicBezTo>
                  <a:cubicBezTo>
                    <a:pt x="1" y="8335"/>
                    <a:pt x="72" y="8407"/>
                    <a:pt x="168" y="8407"/>
                  </a:cubicBezTo>
                  <a:lnTo>
                    <a:pt x="11312" y="8407"/>
                  </a:lnTo>
                  <a:cubicBezTo>
                    <a:pt x="11395" y="8407"/>
                    <a:pt x="11478" y="8335"/>
                    <a:pt x="11478" y="8252"/>
                  </a:cubicBezTo>
                  <a:cubicBezTo>
                    <a:pt x="11431" y="8157"/>
                    <a:pt x="11359" y="8085"/>
                    <a:pt x="11264" y="8085"/>
                  </a:cubicBezTo>
                  <a:lnTo>
                    <a:pt x="10716" y="8085"/>
                  </a:lnTo>
                  <a:lnTo>
                    <a:pt x="10716" y="5775"/>
                  </a:lnTo>
                  <a:cubicBezTo>
                    <a:pt x="10824" y="5668"/>
                    <a:pt x="10895" y="5537"/>
                    <a:pt x="10895" y="5371"/>
                  </a:cubicBezTo>
                  <a:cubicBezTo>
                    <a:pt x="10895" y="5073"/>
                    <a:pt x="10657" y="4859"/>
                    <a:pt x="10371" y="4859"/>
                  </a:cubicBezTo>
                  <a:lnTo>
                    <a:pt x="9276" y="4859"/>
                  </a:lnTo>
                  <a:lnTo>
                    <a:pt x="9109" y="2132"/>
                  </a:lnTo>
                  <a:cubicBezTo>
                    <a:pt x="9109" y="2037"/>
                    <a:pt x="9038" y="1965"/>
                    <a:pt x="8942" y="1965"/>
                  </a:cubicBezTo>
                  <a:lnTo>
                    <a:pt x="8228" y="1965"/>
                  </a:lnTo>
                  <a:cubicBezTo>
                    <a:pt x="8145" y="1965"/>
                    <a:pt x="8073" y="2037"/>
                    <a:pt x="8073" y="2132"/>
                  </a:cubicBezTo>
                  <a:lnTo>
                    <a:pt x="7907" y="4859"/>
                  </a:lnTo>
                  <a:lnTo>
                    <a:pt x="7502" y="4859"/>
                  </a:lnTo>
                  <a:lnTo>
                    <a:pt x="7335" y="2132"/>
                  </a:lnTo>
                  <a:cubicBezTo>
                    <a:pt x="7335" y="2037"/>
                    <a:pt x="7264" y="1965"/>
                    <a:pt x="7168" y="1965"/>
                  </a:cubicBezTo>
                  <a:lnTo>
                    <a:pt x="6466" y="1965"/>
                  </a:lnTo>
                  <a:cubicBezTo>
                    <a:pt x="6371" y="1965"/>
                    <a:pt x="6299" y="2037"/>
                    <a:pt x="6299" y="2132"/>
                  </a:cubicBezTo>
                  <a:lnTo>
                    <a:pt x="6133" y="4859"/>
                  </a:lnTo>
                  <a:lnTo>
                    <a:pt x="5728" y="4859"/>
                  </a:lnTo>
                  <a:lnTo>
                    <a:pt x="5561" y="2132"/>
                  </a:lnTo>
                  <a:cubicBezTo>
                    <a:pt x="5561" y="2037"/>
                    <a:pt x="5490" y="1965"/>
                    <a:pt x="5406" y="1965"/>
                  </a:cubicBezTo>
                  <a:lnTo>
                    <a:pt x="4620" y="1965"/>
                  </a:lnTo>
                  <a:cubicBezTo>
                    <a:pt x="4525" y="1965"/>
                    <a:pt x="4454" y="2037"/>
                    <a:pt x="4454" y="2132"/>
                  </a:cubicBezTo>
                  <a:lnTo>
                    <a:pt x="4287" y="4859"/>
                  </a:lnTo>
                  <a:lnTo>
                    <a:pt x="3823" y="4859"/>
                  </a:lnTo>
                  <a:lnTo>
                    <a:pt x="3716" y="168"/>
                  </a:lnTo>
                  <a:cubicBezTo>
                    <a:pt x="3716" y="72"/>
                    <a:pt x="3644" y="1"/>
                    <a:pt x="3561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5"/>
            <p:cNvSpPr/>
            <p:nvPr/>
          </p:nvSpPr>
          <p:spPr>
            <a:xfrm>
              <a:off x="2724763" y="3357835"/>
              <a:ext cx="280050" cy="136476"/>
            </a:xfrm>
            <a:custGeom>
              <a:rect b="b" l="l" r="r" t="t"/>
              <a:pathLst>
                <a:path extrusionOk="0" h="4288" w="8799">
                  <a:moveTo>
                    <a:pt x="6656" y="1"/>
                  </a:moveTo>
                  <a:cubicBezTo>
                    <a:pt x="6156" y="1"/>
                    <a:pt x="5656" y="180"/>
                    <a:pt x="5286" y="501"/>
                  </a:cubicBezTo>
                  <a:cubicBezTo>
                    <a:pt x="5001" y="299"/>
                    <a:pt x="4679" y="168"/>
                    <a:pt x="4322" y="168"/>
                  </a:cubicBezTo>
                  <a:cubicBezTo>
                    <a:pt x="3905" y="168"/>
                    <a:pt x="3501" y="334"/>
                    <a:pt x="3191" y="632"/>
                  </a:cubicBezTo>
                  <a:cubicBezTo>
                    <a:pt x="3036" y="561"/>
                    <a:pt x="2858" y="525"/>
                    <a:pt x="2691" y="525"/>
                  </a:cubicBezTo>
                  <a:cubicBezTo>
                    <a:pt x="2191" y="525"/>
                    <a:pt x="1750" y="822"/>
                    <a:pt x="1548" y="1275"/>
                  </a:cubicBezTo>
                  <a:cubicBezTo>
                    <a:pt x="1476" y="1263"/>
                    <a:pt x="1417" y="1239"/>
                    <a:pt x="1346" y="1239"/>
                  </a:cubicBezTo>
                  <a:cubicBezTo>
                    <a:pt x="1000" y="1239"/>
                    <a:pt x="703" y="1465"/>
                    <a:pt x="584" y="1775"/>
                  </a:cubicBezTo>
                  <a:lnTo>
                    <a:pt x="524" y="1775"/>
                  </a:lnTo>
                  <a:cubicBezTo>
                    <a:pt x="226" y="1775"/>
                    <a:pt x="0" y="2013"/>
                    <a:pt x="0" y="2299"/>
                  </a:cubicBezTo>
                  <a:cubicBezTo>
                    <a:pt x="0" y="2394"/>
                    <a:pt x="72" y="2466"/>
                    <a:pt x="167" y="2466"/>
                  </a:cubicBezTo>
                  <a:cubicBezTo>
                    <a:pt x="262" y="2466"/>
                    <a:pt x="333" y="2394"/>
                    <a:pt x="333" y="2299"/>
                  </a:cubicBezTo>
                  <a:cubicBezTo>
                    <a:pt x="333" y="2192"/>
                    <a:pt x="417" y="2108"/>
                    <a:pt x="524" y="2108"/>
                  </a:cubicBezTo>
                  <a:cubicBezTo>
                    <a:pt x="560" y="2108"/>
                    <a:pt x="584" y="2120"/>
                    <a:pt x="631" y="2144"/>
                  </a:cubicBezTo>
                  <a:cubicBezTo>
                    <a:pt x="649" y="2156"/>
                    <a:pt x="679" y="2162"/>
                    <a:pt x="710" y="2162"/>
                  </a:cubicBezTo>
                  <a:cubicBezTo>
                    <a:pt x="741" y="2162"/>
                    <a:pt x="774" y="2156"/>
                    <a:pt x="798" y="2144"/>
                  </a:cubicBezTo>
                  <a:cubicBezTo>
                    <a:pt x="834" y="2108"/>
                    <a:pt x="881" y="2061"/>
                    <a:pt x="881" y="2001"/>
                  </a:cubicBezTo>
                  <a:cubicBezTo>
                    <a:pt x="893" y="1763"/>
                    <a:pt x="1095" y="1573"/>
                    <a:pt x="1346" y="1573"/>
                  </a:cubicBezTo>
                  <a:cubicBezTo>
                    <a:pt x="1417" y="1573"/>
                    <a:pt x="1488" y="1584"/>
                    <a:pt x="1572" y="1632"/>
                  </a:cubicBezTo>
                  <a:cubicBezTo>
                    <a:pt x="1591" y="1652"/>
                    <a:pt x="1618" y="1661"/>
                    <a:pt x="1646" y="1661"/>
                  </a:cubicBezTo>
                  <a:cubicBezTo>
                    <a:pt x="1669" y="1661"/>
                    <a:pt x="1693" y="1655"/>
                    <a:pt x="1715" y="1644"/>
                  </a:cubicBezTo>
                  <a:cubicBezTo>
                    <a:pt x="1762" y="1632"/>
                    <a:pt x="1810" y="1584"/>
                    <a:pt x="1822" y="1525"/>
                  </a:cubicBezTo>
                  <a:cubicBezTo>
                    <a:pt x="1929" y="1132"/>
                    <a:pt x="2286" y="858"/>
                    <a:pt x="2703" y="858"/>
                  </a:cubicBezTo>
                  <a:cubicBezTo>
                    <a:pt x="2846" y="858"/>
                    <a:pt x="3012" y="906"/>
                    <a:pt x="3143" y="977"/>
                  </a:cubicBezTo>
                  <a:cubicBezTo>
                    <a:pt x="3173" y="997"/>
                    <a:pt x="3207" y="1007"/>
                    <a:pt x="3240" y="1007"/>
                  </a:cubicBezTo>
                  <a:cubicBezTo>
                    <a:pt x="3286" y="1007"/>
                    <a:pt x="3330" y="988"/>
                    <a:pt x="3358" y="953"/>
                  </a:cubicBezTo>
                  <a:cubicBezTo>
                    <a:pt x="3596" y="668"/>
                    <a:pt x="3953" y="501"/>
                    <a:pt x="4322" y="501"/>
                  </a:cubicBezTo>
                  <a:cubicBezTo>
                    <a:pt x="4632" y="501"/>
                    <a:pt x="4941" y="620"/>
                    <a:pt x="5167" y="834"/>
                  </a:cubicBezTo>
                  <a:cubicBezTo>
                    <a:pt x="5197" y="864"/>
                    <a:pt x="5239" y="879"/>
                    <a:pt x="5281" y="879"/>
                  </a:cubicBezTo>
                  <a:cubicBezTo>
                    <a:pt x="5322" y="879"/>
                    <a:pt x="5364" y="864"/>
                    <a:pt x="5394" y="834"/>
                  </a:cubicBezTo>
                  <a:cubicBezTo>
                    <a:pt x="5739" y="501"/>
                    <a:pt x="6179" y="322"/>
                    <a:pt x="6644" y="322"/>
                  </a:cubicBezTo>
                  <a:cubicBezTo>
                    <a:pt x="7644" y="322"/>
                    <a:pt x="8454" y="1144"/>
                    <a:pt x="8454" y="2144"/>
                  </a:cubicBezTo>
                  <a:cubicBezTo>
                    <a:pt x="8454" y="3132"/>
                    <a:pt x="7644" y="3954"/>
                    <a:pt x="6644" y="3954"/>
                  </a:cubicBezTo>
                  <a:cubicBezTo>
                    <a:pt x="5977" y="3954"/>
                    <a:pt x="5382" y="3597"/>
                    <a:pt x="5048" y="3013"/>
                  </a:cubicBezTo>
                  <a:cubicBezTo>
                    <a:pt x="5013" y="2960"/>
                    <a:pt x="4957" y="2933"/>
                    <a:pt x="4891" y="2933"/>
                  </a:cubicBezTo>
                  <a:cubicBezTo>
                    <a:pt x="4869" y="2933"/>
                    <a:pt x="4846" y="2936"/>
                    <a:pt x="4822" y="2942"/>
                  </a:cubicBezTo>
                  <a:cubicBezTo>
                    <a:pt x="4667" y="3013"/>
                    <a:pt x="4489" y="3061"/>
                    <a:pt x="4286" y="3061"/>
                  </a:cubicBezTo>
                  <a:cubicBezTo>
                    <a:pt x="3917" y="3061"/>
                    <a:pt x="3572" y="2894"/>
                    <a:pt x="3322" y="2620"/>
                  </a:cubicBezTo>
                  <a:cubicBezTo>
                    <a:pt x="3284" y="2583"/>
                    <a:pt x="3242" y="2559"/>
                    <a:pt x="3198" y="2559"/>
                  </a:cubicBezTo>
                  <a:cubicBezTo>
                    <a:pt x="3172" y="2559"/>
                    <a:pt x="3146" y="2567"/>
                    <a:pt x="3120" y="2585"/>
                  </a:cubicBezTo>
                  <a:cubicBezTo>
                    <a:pt x="2977" y="2656"/>
                    <a:pt x="2822" y="2704"/>
                    <a:pt x="2667" y="2704"/>
                  </a:cubicBezTo>
                  <a:cubicBezTo>
                    <a:pt x="2381" y="2704"/>
                    <a:pt x="2119" y="2573"/>
                    <a:pt x="1953" y="2346"/>
                  </a:cubicBezTo>
                  <a:cubicBezTo>
                    <a:pt x="1929" y="2299"/>
                    <a:pt x="1881" y="2287"/>
                    <a:pt x="1822" y="2287"/>
                  </a:cubicBezTo>
                  <a:cubicBezTo>
                    <a:pt x="1774" y="2287"/>
                    <a:pt x="1715" y="2323"/>
                    <a:pt x="1691" y="2346"/>
                  </a:cubicBezTo>
                  <a:cubicBezTo>
                    <a:pt x="1596" y="2466"/>
                    <a:pt x="1465" y="2525"/>
                    <a:pt x="1334" y="2525"/>
                  </a:cubicBezTo>
                  <a:cubicBezTo>
                    <a:pt x="1238" y="2525"/>
                    <a:pt x="1167" y="2596"/>
                    <a:pt x="1167" y="2692"/>
                  </a:cubicBezTo>
                  <a:cubicBezTo>
                    <a:pt x="1167" y="2775"/>
                    <a:pt x="1238" y="2858"/>
                    <a:pt x="1334" y="2858"/>
                  </a:cubicBezTo>
                  <a:cubicBezTo>
                    <a:pt x="1512" y="2858"/>
                    <a:pt x="1667" y="2799"/>
                    <a:pt x="1822" y="2692"/>
                  </a:cubicBezTo>
                  <a:cubicBezTo>
                    <a:pt x="2060" y="2918"/>
                    <a:pt x="2358" y="3037"/>
                    <a:pt x="2679" y="3037"/>
                  </a:cubicBezTo>
                  <a:cubicBezTo>
                    <a:pt x="2846" y="3037"/>
                    <a:pt x="3024" y="3001"/>
                    <a:pt x="3179" y="2930"/>
                  </a:cubicBezTo>
                  <a:cubicBezTo>
                    <a:pt x="3477" y="3228"/>
                    <a:pt x="3870" y="3394"/>
                    <a:pt x="4310" y="3394"/>
                  </a:cubicBezTo>
                  <a:cubicBezTo>
                    <a:pt x="4489" y="3394"/>
                    <a:pt x="4667" y="3358"/>
                    <a:pt x="4846" y="3299"/>
                  </a:cubicBezTo>
                  <a:cubicBezTo>
                    <a:pt x="5227" y="3906"/>
                    <a:pt x="5918" y="4287"/>
                    <a:pt x="6644" y="4287"/>
                  </a:cubicBezTo>
                  <a:cubicBezTo>
                    <a:pt x="7834" y="4287"/>
                    <a:pt x="8787" y="3311"/>
                    <a:pt x="8787" y="2144"/>
                  </a:cubicBezTo>
                  <a:cubicBezTo>
                    <a:pt x="8799" y="965"/>
                    <a:pt x="7834" y="1"/>
                    <a:pt x="6656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5"/>
            <p:cNvSpPr/>
            <p:nvPr/>
          </p:nvSpPr>
          <p:spPr>
            <a:xfrm>
              <a:off x="2771359" y="3655327"/>
              <a:ext cx="10280" cy="21611"/>
            </a:xfrm>
            <a:custGeom>
              <a:rect b="b" l="l" r="r" t="t"/>
              <a:pathLst>
                <a:path extrusionOk="0" h="679" w="323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5"/>
            <p:cNvSpPr/>
            <p:nvPr/>
          </p:nvSpPr>
          <p:spPr>
            <a:xfrm>
              <a:off x="2794084" y="3655327"/>
              <a:ext cx="10280" cy="21611"/>
            </a:xfrm>
            <a:custGeom>
              <a:rect b="b" l="l" r="r" t="t"/>
              <a:pathLst>
                <a:path extrusionOk="0" h="679" w="323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5"/>
            <p:cNvSpPr/>
            <p:nvPr/>
          </p:nvSpPr>
          <p:spPr>
            <a:xfrm>
              <a:off x="2816840" y="3655327"/>
              <a:ext cx="11012" cy="21611"/>
            </a:xfrm>
            <a:custGeom>
              <a:rect b="b" l="l" r="r" t="t"/>
              <a:pathLst>
                <a:path extrusionOk="0" h="679" w="346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5"/>
            <p:cNvSpPr/>
            <p:nvPr/>
          </p:nvSpPr>
          <p:spPr>
            <a:xfrm>
              <a:off x="2839947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2862672" y="3655327"/>
              <a:ext cx="10662" cy="21611"/>
            </a:xfrm>
            <a:custGeom>
              <a:rect b="b" l="l" r="r" t="t"/>
              <a:pathLst>
                <a:path extrusionOk="0" h="679" w="335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2885429" y="3655327"/>
              <a:ext cx="11012" cy="21611"/>
            </a:xfrm>
            <a:custGeom>
              <a:rect b="b" l="l" r="r" t="t"/>
              <a:pathLst>
                <a:path extrusionOk="0" h="679" w="346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2908535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84" y="679"/>
                    <a:pt x="167" y="679"/>
                  </a:cubicBezTo>
                  <a:cubicBezTo>
                    <a:pt x="263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2931292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62" y="679"/>
                    <a:pt x="333" y="608"/>
                    <a:pt x="333" y="512"/>
                  </a:cubicBezTo>
                  <a:lnTo>
                    <a:pt x="333" y="179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7" name="Google Shape;207;p25"/>
          <p:cNvGrpSpPr/>
          <p:nvPr/>
        </p:nvGrpSpPr>
        <p:grpSpPr>
          <a:xfrm>
            <a:off x="937089" y="1675078"/>
            <a:ext cx="258191" cy="292484"/>
            <a:chOff x="2640993" y="3357835"/>
            <a:chExt cx="365348" cy="364966"/>
          </a:xfrm>
        </p:grpSpPr>
        <p:sp>
          <p:nvSpPr>
            <p:cNvPr id="208" name="Google Shape;208;p25"/>
            <p:cNvSpPr/>
            <p:nvPr/>
          </p:nvSpPr>
          <p:spPr>
            <a:xfrm>
              <a:off x="2640993" y="3455227"/>
              <a:ext cx="365348" cy="267574"/>
            </a:xfrm>
            <a:custGeom>
              <a:rect b="b" l="l" r="r" t="t"/>
              <a:pathLst>
                <a:path extrusionOk="0" h="8407" w="11479">
                  <a:moveTo>
                    <a:pt x="5168" y="2311"/>
                  </a:moveTo>
                  <a:lnTo>
                    <a:pt x="5335" y="4859"/>
                  </a:lnTo>
                  <a:lnTo>
                    <a:pt x="4620" y="4859"/>
                  </a:lnTo>
                  <a:lnTo>
                    <a:pt x="4763" y="2311"/>
                  </a:lnTo>
                  <a:close/>
                  <a:moveTo>
                    <a:pt x="6966" y="2311"/>
                  </a:moveTo>
                  <a:lnTo>
                    <a:pt x="7133" y="4859"/>
                  </a:lnTo>
                  <a:lnTo>
                    <a:pt x="6418" y="4859"/>
                  </a:lnTo>
                  <a:lnTo>
                    <a:pt x="6561" y="2311"/>
                  </a:lnTo>
                  <a:close/>
                  <a:moveTo>
                    <a:pt x="8764" y="2311"/>
                  </a:moveTo>
                  <a:lnTo>
                    <a:pt x="8931" y="4859"/>
                  </a:lnTo>
                  <a:lnTo>
                    <a:pt x="8216" y="4859"/>
                  </a:lnTo>
                  <a:lnTo>
                    <a:pt x="8371" y="2311"/>
                  </a:lnTo>
                  <a:close/>
                  <a:moveTo>
                    <a:pt x="2156" y="5894"/>
                  </a:moveTo>
                  <a:lnTo>
                    <a:pt x="2144" y="6287"/>
                  </a:lnTo>
                  <a:lnTo>
                    <a:pt x="1549" y="6287"/>
                  </a:lnTo>
                  <a:cubicBezTo>
                    <a:pt x="1453" y="6287"/>
                    <a:pt x="1382" y="6359"/>
                    <a:pt x="1382" y="6442"/>
                  </a:cubicBezTo>
                  <a:cubicBezTo>
                    <a:pt x="1382" y="6537"/>
                    <a:pt x="1453" y="6609"/>
                    <a:pt x="1549" y="6609"/>
                  </a:cubicBezTo>
                  <a:lnTo>
                    <a:pt x="2132" y="6609"/>
                  </a:lnTo>
                  <a:lnTo>
                    <a:pt x="2096" y="8073"/>
                  </a:lnTo>
                  <a:lnTo>
                    <a:pt x="822" y="8073"/>
                  </a:lnTo>
                  <a:lnTo>
                    <a:pt x="822" y="6609"/>
                  </a:lnTo>
                  <a:lnTo>
                    <a:pt x="834" y="6609"/>
                  </a:lnTo>
                  <a:cubicBezTo>
                    <a:pt x="918" y="6609"/>
                    <a:pt x="1001" y="6537"/>
                    <a:pt x="1001" y="6442"/>
                  </a:cubicBezTo>
                  <a:cubicBezTo>
                    <a:pt x="1001" y="6359"/>
                    <a:pt x="918" y="6287"/>
                    <a:pt x="834" y="6287"/>
                  </a:cubicBezTo>
                  <a:cubicBezTo>
                    <a:pt x="727" y="6287"/>
                    <a:pt x="644" y="6192"/>
                    <a:pt x="644" y="6085"/>
                  </a:cubicBezTo>
                  <a:cubicBezTo>
                    <a:pt x="644" y="5990"/>
                    <a:pt x="727" y="5894"/>
                    <a:pt x="834" y="5894"/>
                  </a:cubicBezTo>
                  <a:close/>
                  <a:moveTo>
                    <a:pt x="3382" y="334"/>
                  </a:moveTo>
                  <a:lnTo>
                    <a:pt x="3489" y="4859"/>
                  </a:lnTo>
                  <a:lnTo>
                    <a:pt x="3192" y="4859"/>
                  </a:lnTo>
                  <a:cubicBezTo>
                    <a:pt x="2894" y="4859"/>
                    <a:pt x="2668" y="5097"/>
                    <a:pt x="2668" y="5371"/>
                  </a:cubicBezTo>
                  <a:cubicBezTo>
                    <a:pt x="2668" y="5537"/>
                    <a:pt x="2739" y="5668"/>
                    <a:pt x="2846" y="5775"/>
                  </a:cubicBezTo>
                  <a:lnTo>
                    <a:pt x="2846" y="8085"/>
                  </a:lnTo>
                  <a:lnTo>
                    <a:pt x="2454" y="8085"/>
                  </a:lnTo>
                  <a:lnTo>
                    <a:pt x="2632" y="334"/>
                  </a:lnTo>
                  <a:close/>
                  <a:moveTo>
                    <a:pt x="10359" y="5180"/>
                  </a:moveTo>
                  <a:cubicBezTo>
                    <a:pt x="10466" y="5180"/>
                    <a:pt x="10550" y="5275"/>
                    <a:pt x="10550" y="5371"/>
                  </a:cubicBezTo>
                  <a:cubicBezTo>
                    <a:pt x="10550" y="5478"/>
                    <a:pt x="10466" y="5573"/>
                    <a:pt x="10359" y="5573"/>
                  </a:cubicBezTo>
                  <a:lnTo>
                    <a:pt x="10002" y="5573"/>
                  </a:lnTo>
                  <a:cubicBezTo>
                    <a:pt x="9919" y="5573"/>
                    <a:pt x="9835" y="5644"/>
                    <a:pt x="9835" y="5728"/>
                  </a:cubicBezTo>
                  <a:cubicBezTo>
                    <a:pt x="9835" y="5823"/>
                    <a:pt x="9919" y="5894"/>
                    <a:pt x="10002" y="5894"/>
                  </a:cubicBezTo>
                  <a:lnTo>
                    <a:pt x="10371" y="5894"/>
                  </a:lnTo>
                  <a:lnTo>
                    <a:pt x="10371" y="8085"/>
                  </a:lnTo>
                  <a:lnTo>
                    <a:pt x="3156" y="8085"/>
                  </a:lnTo>
                  <a:lnTo>
                    <a:pt x="3156" y="5894"/>
                  </a:lnTo>
                  <a:lnTo>
                    <a:pt x="9288" y="5894"/>
                  </a:lnTo>
                  <a:cubicBezTo>
                    <a:pt x="9383" y="5894"/>
                    <a:pt x="9454" y="5823"/>
                    <a:pt x="9454" y="5728"/>
                  </a:cubicBezTo>
                  <a:cubicBezTo>
                    <a:pt x="9454" y="5644"/>
                    <a:pt x="9383" y="5573"/>
                    <a:pt x="9288" y="5573"/>
                  </a:cubicBezTo>
                  <a:lnTo>
                    <a:pt x="3168" y="5573"/>
                  </a:lnTo>
                  <a:cubicBezTo>
                    <a:pt x="3073" y="5573"/>
                    <a:pt x="2977" y="5478"/>
                    <a:pt x="2977" y="5371"/>
                  </a:cubicBezTo>
                  <a:cubicBezTo>
                    <a:pt x="2977" y="5275"/>
                    <a:pt x="3073" y="5180"/>
                    <a:pt x="3168" y="5180"/>
                  </a:cubicBezTo>
                  <a:close/>
                  <a:moveTo>
                    <a:pt x="2489" y="1"/>
                  </a:moveTo>
                  <a:cubicBezTo>
                    <a:pt x="2394" y="1"/>
                    <a:pt x="2323" y="72"/>
                    <a:pt x="2323" y="168"/>
                  </a:cubicBezTo>
                  <a:lnTo>
                    <a:pt x="2203" y="5561"/>
                  </a:lnTo>
                  <a:lnTo>
                    <a:pt x="882" y="5561"/>
                  </a:lnTo>
                  <a:cubicBezTo>
                    <a:pt x="584" y="5561"/>
                    <a:pt x="358" y="5799"/>
                    <a:pt x="358" y="6085"/>
                  </a:cubicBezTo>
                  <a:cubicBezTo>
                    <a:pt x="358" y="6252"/>
                    <a:pt x="429" y="6383"/>
                    <a:pt x="537" y="6490"/>
                  </a:cubicBezTo>
                  <a:lnTo>
                    <a:pt x="537" y="8085"/>
                  </a:lnTo>
                  <a:lnTo>
                    <a:pt x="168" y="8085"/>
                  </a:lnTo>
                  <a:cubicBezTo>
                    <a:pt x="72" y="8085"/>
                    <a:pt x="1" y="8157"/>
                    <a:pt x="1" y="8252"/>
                  </a:cubicBezTo>
                  <a:cubicBezTo>
                    <a:pt x="1" y="8335"/>
                    <a:pt x="72" y="8407"/>
                    <a:pt x="168" y="8407"/>
                  </a:cubicBezTo>
                  <a:lnTo>
                    <a:pt x="11312" y="8407"/>
                  </a:lnTo>
                  <a:cubicBezTo>
                    <a:pt x="11395" y="8407"/>
                    <a:pt x="11478" y="8335"/>
                    <a:pt x="11478" y="8252"/>
                  </a:cubicBezTo>
                  <a:cubicBezTo>
                    <a:pt x="11431" y="8157"/>
                    <a:pt x="11359" y="8085"/>
                    <a:pt x="11264" y="8085"/>
                  </a:cubicBezTo>
                  <a:lnTo>
                    <a:pt x="10716" y="8085"/>
                  </a:lnTo>
                  <a:lnTo>
                    <a:pt x="10716" y="5775"/>
                  </a:lnTo>
                  <a:cubicBezTo>
                    <a:pt x="10824" y="5668"/>
                    <a:pt x="10895" y="5537"/>
                    <a:pt x="10895" y="5371"/>
                  </a:cubicBezTo>
                  <a:cubicBezTo>
                    <a:pt x="10895" y="5073"/>
                    <a:pt x="10657" y="4859"/>
                    <a:pt x="10371" y="4859"/>
                  </a:cubicBezTo>
                  <a:lnTo>
                    <a:pt x="9276" y="4859"/>
                  </a:lnTo>
                  <a:lnTo>
                    <a:pt x="9109" y="2132"/>
                  </a:lnTo>
                  <a:cubicBezTo>
                    <a:pt x="9109" y="2037"/>
                    <a:pt x="9038" y="1965"/>
                    <a:pt x="8942" y="1965"/>
                  </a:cubicBezTo>
                  <a:lnTo>
                    <a:pt x="8228" y="1965"/>
                  </a:lnTo>
                  <a:cubicBezTo>
                    <a:pt x="8145" y="1965"/>
                    <a:pt x="8073" y="2037"/>
                    <a:pt x="8073" y="2132"/>
                  </a:cubicBezTo>
                  <a:lnTo>
                    <a:pt x="7907" y="4859"/>
                  </a:lnTo>
                  <a:lnTo>
                    <a:pt x="7502" y="4859"/>
                  </a:lnTo>
                  <a:lnTo>
                    <a:pt x="7335" y="2132"/>
                  </a:lnTo>
                  <a:cubicBezTo>
                    <a:pt x="7335" y="2037"/>
                    <a:pt x="7264" y="1965"/>
                    <a:pt x="7168" y="1965"/>
                  </a:cubicBezTo>
                  <a:lnTo>
                    <a:pt x="6466" y="1965"/>
                  </a:lnTo>
                  <a:cubicBezTo>
                    <a:pt x="6371" y="1965"/>
                    <a:pt x="6299" y="2037"/>
                    <a:pt x="6299" y="2132"/>
                  </a:cubicBezTo>
                  <a:lnTo>
                    <a:pt x="6133" y="4859"/>
                  </a:lnTo>
                  <a:lnTo>
                    <a:pt x="5728" y="4859"/>
                  </a:lnTo>
                  <a:lnTo>
                    <a:pt x="5561" y="2132"/>
                  </a:lnTo>
                  <a:cubicBezTo>
                    <a:pt x="5561" y="2037"/>
                    <a:pt x="5490" y="1965"/>
                    <a:pt x="5406" y="1965"/>
                  </a:cubicBezTo>
                  <a:lnTo>
                    <a:pt x="4620" y="1965"/>
                  </a:lnTo>
                  <a:cubicBezTo>
                    <a:pt x="4525" y="1965"/>
                    <a:pt x="4454" y="2037"/>
                    <a:pt x="4454" y="2132"/>
                  </a:cubicBezTo>
                  <a:lnTo>
                    <a:pt x="4287" y="4859"/>
                  </a:lnTo>
                  <a:lnTo>
                    <a:pt x="3823" y="4859"/>
                  </a:lnTo>
                  <a:lnTo>
                    <a:pt x="3716" y="168"/>
                  </a:lnTo>
                  <a:cubicBezTo>
                    <a:pt x="3716" y="72"/>
                    <a:pt x="3644" y="1"/>
                    <a:pt x="3561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2724763" y="3357835"/>
              <a:ext cx="280050" cy="136476"/>
            </a:xfrm>
            <a:custGeom>
              <a:rect b="b" l="l" r="r" t="t"/>
              <a:pathLst>
                <a:path extrusionOk="0" h="4288" w="8799">
                  <a:moveTo>
                    <a:pt x="6656" y="1"/>
                  </a:moveTo>
                  <a:cubicBezTo>
                    <a:pt x="6156" y="1"/>
                    <a:pt x="5656" y="180"/>
                    <a:pt x="5286" y="501"/>
                  </a:cubicBezTo>
                  <a:cubicBezTo>
                    <a:pt x="5001" y="299"/>
                    <a:pt x="4679" y="168"/>
                    <a:pt x="4322" y="168"/>
                  </a:cubicBezTo>
                  <a:cubicBezTo>
                    <a:pt x="3905" y="168"/>
                    <a:pt x="3501" y="334"/>
                    <a:pt x="3191" y="632"/>
                  </a:cubicBezTo>
                  <a:cubicBezTo>
                    <a:pt x="3036" y="561"/>
                    <a:pt x="2858" y="525"/>
                    <a:pt x="2691" y="525"/>
                  </a:cubicBezTo>
                  <a:cubicBezTo>
                    <a:pt x="2191" y="525"/>
                    <a:pt x="1750" y="822"/>
                    <a:pt x="1548" y="1275"/>
                  </a:cubicBezTo>
                  <a:cubicBezTo>
                    <a:pt x="1476" y="1263"/>
                    <a:pt x="1417" y="1239"/>
                    <a:pt x="1346" y="1239"/>
                  </a:cubicBezTo>
                  <a:cubicBezTo>
                    <a:pt x="1000" y="1239"/>
                    <a:pt x="703" y="1465"/>
                    <a:pt x="584" y="1775"/>
                  </a:cubicBezTo>
                  <a:lnTo>
                    <a:pt x="524" y="1775"/>
                  </a:lnTo>
                  <a:cubicBezTo>
                    <a:pt x="226" y="1775"/>
                    <a:pt x="0" y="2013"/>
                    <a:pt x="0" y="2299"/>
                  </a:cubicBezTo>
                  <a:cubicBezTo>
                    <a:pt x="0" y="2394"/>
                    <a:pt x="72" y="2466"/>
                    <a:pt x="167" y="2466"/>
                  </a:cubicBezTo>
                  <a:cubicBezTo>
                    <a:pt x="262" y="2466"/>
                    <a:pt x="333" y="2394"/>
                    <a:pt x="333" y="2299"/>
                  </a:cubicBezTo>
                  <a:cubicBezTo>
                    <a:pt x="333" y="2192"/>
                    <a:pt x="417" y="2108"/>
                    <a:pt x="524" y="2108"/>
                  </a:cubicBezTo>
                  <a:cubicBezTo>
                    <a:pt x="560" y="2108"/>
                    <a:pt x="584" y="2120"/>
                    <a:pt x="631" y="2144"/>
                  </a:cubicBezTo>
                  <a:cubicBezTo>
                    <a:pt x="649" y="2156"/>
                    <a:pt x="679" y="2162"/>
                    <a:pt x="710" y="2162"/>
                  </a:cubicBezTo>
                  <a:cubicBezTo>
                    <a:pt x="741" y="2162"/>
                    <a:pt x="774" y="2156"/>
                    <a:pt x="798" y="2144"/>
                  </a:cubicBezTo>
                  <a:cubicBezTo>
                    <a:pt x="834" y="2108"/>
                    <a:pt x="881" y="2061"/>
                    <a:pt x="881" y="2001"/>
                  </a:cubicBezTo>
                  <a:cubicBezTo>
                    <a:pt x="893" y="1763"/>
                    <a:pt x="1095" y="1573"/>
                    <a:pt x="1346" y="1573"/>
                  </a:cubicBezTo>
                  <a:cubicBezTo>
                    <a:pt x="1417" y="1573"/>
                    <a:pt x="1488" y="1584"/>
                    <a:pt x="1572" y="1632"/>
                  </a:cubicBezTo>
                  <a:cubicBezTo>
                    <a:pt x="1591" y="1652"/>
                    <a:pt x="1618" y="1661"/>
                    <a:pt x="1646" y="1661"/>
                  </a:cubicBezTo>
                  <a:cubicBezTo>
                    <a:pt x="1669" y="1661"/>
                    <a:pt x="1693" y="1655"/>
                    <a:pt x="1715" y="1644"/>
                  </a:cubicBezTo>
                  <a:cubicBezTo>
                    <a:pt x="1762" y="1632"/>
                    <a:pt x="1810" y="1584"/>
                    <a:pt x="1822" y="1525"/>
                  </a:cubicBezTo>
                  <a:cubicBezTo>
                    <a:pt x="1929" y="1132"/>
                    <a:pt x="2286" y="858"/>
                    <a:pt x="2703" y="858"/>
                  </a:cubicBezTo>
                  <a:cubicBezTo>
                    <a:pt x="2846" y="858"/>
                    <a:pt x="3012" y="906"/>
                    <a:pt x="3143" y="977"/>
                  </a:cubicBezTo>
                  <a:cubicBezTo>
                    <a:pt x="3173" y="997"/>
                    <a:pt x="3207" y="1007"/>
                    <a:pt x="3240" y="1007"/>
                  </a:cubicBezTo>
                  <a:cubicBezTo>
                    <a:pt x="3286" y="1007"/>
                    <a:pt x="3330" y="988"/>
                    <a:pt x="3358" y="953"/>
                  </a:cubicBezTo>
                  <a:cubicBezTo>
                    <a:pt x="3596" y="668"/>
                    <a:pt x="3953" y="501"/>
                    <a:pt x="4322" y="501"/>
                  </a:cubicBezTo>
                  <a:cubicBezTo>
                    <a:pt x="4632" y="501"/>
                    <a:pt x="4941" y="620"/>
                    <a:pt x="5167" y="834"/>
                  </a:cubicBezTo>
                  <a:cubicBezTo>
                    <a:pt x="5197" y="864"/>
                    <a:pt x="5239" y="879"/>
                    <a:pt x="5281" y="879"/>
                  </a:cubicBezTo>
                  <a:cubicBezTo>
                    <a:pt x="5322" y="879"/>
                    <a:pt x="5364" y="864"/>
                    <a:pt x="5394" y="834"/>
                  </a:cubicBezTo>
                  <a:cubicBezTo>
                    <a:pt x="5739" y="501"/>
                    <a:pt x="6179" y="322"/>
                    <a:pt x="6644" y="322"/>
                  </a:cubicBezTo>
                  <a:cubicBezTo>
                    <a:pt x="7644" y="322"/>
                    <a:pt x="8454" y="1144"/>
                    <a:pt x="8454" y="2144"/>
                  </a:cubicBezTo>
                  <a:cubicBezTo>
                    <a:pt x="8454" y="3132"/>
                    <a:pt x="7644" y="3954"/>
                    <a:pt x="6644" y="3954"/>
                  </a:cubicBezTo>
                  <a:cubicBezTo>
                    <a:pt x="5977" y="3954"/>
                    <a:pt x="5382" y="3597"/>
                    <a:pt x="5048" y="3013"/>
                  </a:cubicBezTo>
                  <a:cubicBezTo>
                    <a:pt x="5013" y="2960"/>
                    <a:pt x="4957" y="2933"/>
                    <a:pt x="4891" y="2933"/>
                  </a:cubicBezTo>
                  <a:cubicBezTo>
                    <a:pt x="4869" y="2933"/>
                    <a:pt x="4846" y="2936"/>
                    <a:pt x="4822" y="2942"/>
                  </a:cubicBezTo>
                  <a:cubicBezTo>
                    <a:pt x="4667" y="3013"/>
                    <a:pt x="4489" y="3061"/>
                    <a:pt x="4286" y="3061"/>
                  </a:cubicBezTo>
                  <a:cubicBezTo>
                    <a:pt x="3917" y="3061"/>
                    <a:pt x="3572" y="2894"/>
                    <a:pt x="3322" y="2620"/>
                  </a:cubicBezTo>
                  <a:cubicBezTo>
                    <a:pt x="3284" y="2583"/>
                    <a:pt x="3242" y="2559"/>
                    <a:pt x="3198" y="2559"/>
                  </a:cubicBezTo>
                  <a:cubicBezTo>
                    <a:pt x="3172" y="2559"/>
                    <a:pt x="3146" y="2567"/>
                    <a:pt x="3120" y="2585"/>
                  </a:cubicBezTo>
                  <a:cubicBezTo>
                    <a:pt x="2977" y="2656"/>
                    <a:pt x="2822" y="2704"/>
                    <a:pt x="2667" y="2704"/>
                  </a:cubicBezTo>
                  <a:cubicBezTo>
                    <a:pt x="2381" y="2704"/>
                    <a:pt x="2119" y="2573"/>
                    <a:pt x="1953" y="2346"/>
                  </a:cubicBezTo>
                  <a:cubicBezTo>
                    <a:pt x="1929" y="2299"/>
                    <a:pt x="1881" y="2287"/>
                    <a:pt x="1822" y="2287"/>
                  </a:cubicBezTo>
                  <a:cubicBezTo>
                    <a:pt x="1774" y="2287"/>
                    <a:pt x="1715" y="2323"/>
                    <a:pt x="1691" y="2346"/>
                  </a:cubicBezTo>
                  <a:cubicBezTo>
                    <a:pt x="1596" y="2466"/>
                    <a:pt x="1465" y="2525"/>
                    <a:pt x="1334" y="2525"/>
                  </a:cubicBezTo>
                  <a:cubicBezTo>
                    <a:pt x="1238" y="2525"/>
                    <a:pt x="1167" y="2596"/>
                    <a:pt x="1167" y="2692"/>
                  </a:cubicBezTo>
                  <a:cubicBezTo>
                    <a:pt x="1167" y="2775"/>
                    <a:pt x="1238" y="2858"/>
                    <a:pt x="1334" y="2858"/>
                  </a:cubicBezTo>
                  <a:cubicBezTo>
                    <a:pt x="1512" y="2858"/>
                    <a:pt x="1667" y="2799"/>
                    <a:pt x="1822" y="2692"/>
                  </a:cubicBezTo>
                  <a:cubicBezTo>
                    <a:pt x="2060" y="2918"/>
                    <a:pt x="2358" y="3037"/>
                    <a:pt x="2679" y="3037"/>
                  </a:cubicBezTo>
                  <a:cubicBezTo>
                    <a:pt x="2846" y="3037"/>
                    <a:pt x="3024" y="3001"/>
                    <a:pt x="3179" y="2930"/>
                  </a:cubicBezTo>
                  <a:cubicBezTo>
                    <a:pt x="3477" y="3228"/>
                    <a:pt x="3870" y="3394"/>
                    <a:pt x="4310" y="3394"/>
                  </a:cubicBezTo>
                  <a:cubicBezTo>
                    <a:pt x="4489" y="3394"/>
                    <a:pt x="4667" y="3358"/>
                    <a:pt x="4846" y="3299"/>
                  </a:cubicBezTo>
                  <a:cubicBezTo>
                    <a:pt x="5227" y="3906"/>
                    <a:pt x="5918" y="4287"/>
                    <a:pt x="6644" y="4287"/>
                  </a:cubicBezTo>
                  <a:cubicBezTo>
                    <a:pt x="7834" y="4287"/>
                    <a:pt x="8787" y="3311"/>
                    <a:pt x="8787" y="2144"/>
                  </a:cubicBezTo>
                  <a:cubicBezTo>
                    <a:pt x="8799" y="965"/>
                    <a:pt x="7834" y="1"/>
                    <a:pt x="6656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5"/>
            <p:cNvSpPr/>
            <p:nvPr/>
          </p:nvSpPr>
          <p:spPr>
            <a:xfrm>
              <a:off x="2771359" y="3655327"/>
              <a:ext cx="10280" cy="21611"/>
            </a:xfrm>
            <a:custGeom>
              <a:rect b="b" l="l" r="r" t="t"/>
              <a:pathLst>
                <a:path extrusionOk="0" h="679" w="323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5"/>
            <p:cNvSpPr/>
            <p:nvPr/>
          </p:nvSpPr>
          <p:spPr>
            <a:xfrm>
              <a:off x="2794084" y="3655327"/>
              <a:ext cx="10280" cy="21611"/>
            </a:xfrm>
            <a:custGeom>
              <a:rect b="b" l="l" r="r" t="t"/>
              <a:pathLst>
                <a:path extrusionOk="0" h="679" w="323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25"/>
            <p:cNvSpPr/>
            <p:nvPr/>
          </p:nvSpPr>
          <p:spPr>
            <a:xfrm>
              <a:off x="2816840" y="3655327"/>
              <a:ext cx="11012" cy="21611"/>
            </a:xfrm>
            <a:custGeom>
              <a:rect b="b" l="l" r="r" t="t"/>
              <a:pathLst>
                <a:path extrusionOk="0" h="679" w="346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25"/>
            <p:cNvSpPr/>
            <p:nvPr/>
          </p:nvSpPr>
          <p:spPr>
            <a:xfrm>
              <a:off x="2839947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25"/>
            <p:cNvSpPr/>
            <p:nvPr/>
          </p:nvSpPr>
          <p:spPr>
            <a:xfrm>
              <a:off x="2862672" y="3655327"/>
              <a:ext cx="10662" cy="21611"/>
            </a:xfrm>
            <a:custGeom>
              <a:rect b="b" l="l" r="r" t="t"/>
              <a:pathLst>
                <a:path extrusionOk="0" h="679" w="335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2885429" y="3655327"/>
              <a:ext cx="11012" cy="21611"/>
            </a:xfrm>
            <a:custGeom>
              <a:rect b="b" l="l" r="r" t="t"/>
              <a:pathLst>
                <a:path extrusionOk="0" h="679" w="346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25"/>
            <p:cNvSpPr/>
            <p:nvPr/>
          </p:nvSpPr>
          <p:spPr>
            <a:xfrm>
              <a:off x="2908535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84" y="679"/>
                    <a:pt x="167" y="679"/>
                  </a:cubicBezTo>
                  <a:cubicBezTo>
                    <a:pt x="263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25"/>
            <p:cNvSpPr/>
            <p:nvPr/>
          </p:nvSpPr>
          <p:spPr>
            <a:xfrm>
              <a:off x="2931292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62" y="679"/>
                    <a:pt x="333" y="608"/>
                    <a:pt x="333" y="512"/>
                  </a:cubicBezTo>
                  <a:lnTo>
                    <a:pt x="333" y="179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18" name="Google Shape;218;p25"/>
          <p:cNvGrpSpPr/>
          <p:nvPr/>
        </p:nvGrpSpPr>
        <p:grpSpPr>
          <a:xfrm>
            <a:off x="909850" y="1312388"/>
            <a:ext cx="312665" cy="336389"/>
            <a:chOff x="2640993" y="3357835"/>
            <a:chExt cx="365348" cy="364966"/>
          </a:xfrm>
        </p:grpSpPr>
        <p:sp>
          <p:nvSpPr>
            <p:cNvPr id="219" name="Google Shape;219;p25"/>
            <p:cNvSpPr/>
            <p:nvPr/>
          </p:nvSpPr>
          <p:spPr>
            <a:xfrm>
              <a:off x="2640993" y="3455227"/>
              <a:ext cx="365348" cy="267574"/>
            </a:xfrm>
            <a:custGeom>
              <a:rect b="b" l="l" r="r" t="t"/>
              <a:pathLst>
                <a:path extrusionOk="0" h="8407" w="11479">
                  <a:moveTo>
                    <a:pt x="5168" y="2311"/>
                  </a:moveTo>
                  <a:lnTo>
                    <a:pt x="5335" y="4859"/>
                  </a:lnTo>
                  <a:lnTo>
                    <a:pt x="4620" y="4859"/>
                  </a:lnTo>
                  <a:lnTo>
                    <a:pt x="4763" y="2311"/>
                  </a:lnTo>
                  <a:close/>
                  <a:moveTo>
                    <a:pt x="6966" y="2311"/>
                  </a:moveTo>
                  <a:lnTo>
                    <a:pt x="7133" y="4859"/>
                  </a:lnTo>
                  <a:lnTo>
                    <a:pt x="6418" y="4859"/>
                  </a:lnTo>
                  <a:lnTo>
                    <a:pt x="6561" y="2311"/>
                  </a:lnTo>
                  <a:close/>
                  <a:moveTo>
                    <a:pt x="8764" y="2311"/>
                  </a:moveTo>
                  <a:lnTo>
                    <a:pt x="8931" y="4859"/>
                  </a:lnTo>
                  <a:lnTo>
                    <a:pt x="8216" y="4859"/>
                  </a:lnTo>
                  <a:lnTo>
                    <a:pt x="8371" y="2311"/>
                  </a:lnTo>
                  <a:close/>
                  <a:moveTo>
                    <a:pt x="2156" y="5894"/>
                  </a:moveTo>
                  <a:lnTo>
                    <a:pt x="2144" y="6287"/>
                  </a:lnTo>
                  <a:lnTo>
                    <a:pt x="1549" y="6287"/>
                  </a:lnTo>
                  <a:cubicBezTo>
                    <a:pt x="1453" y="6287"/>
                    <a:pt x="1382" y="6359"/>
                    <a:pt x="1382" y="6442"/>
                  </a:cubicBezTo>
                  <a:cubicBezTo>
                    <a:pt x="1382" y="6537"/>
                    <a:pt x="1453" y="6609"/>
                    <a:pt x="1549" y="6609"/>
                  </a:cubicBezTo>
                  <a:lnTo>
                    <a:pt x="2132" y="6609"/>
                  </a:lnTo>
                  <a:lnTo>
                    <a:pt x="2096" y="8073"/>
                  </a:lnTo>
                  <a:lnTo>
                    <a:pt x="822" y="8073"/>
                  </a:lnTo>
                  <a:lnTo>
                    <a:pt x="822" y="6609"/>
                  </a:lnTo>
                  <a:lnTo>
                    <a:pt x="834" y="6609"/>
                  </a:lnTo>
                  <a:cubicBezTo>
                    <a:pt x="918" y="6609"/>
                    <a:pt x="1001" y="6537"/>
                    <a:pt x="1001" y="6442"/>
                  </a:cubicBezTo>
                  <a:cubicBezTo>
                    <a:pt x="1001" y="6359"/>
                    <a:pt x="918" y="6287"/>
                    <a:pt x="834" y="6287"/>
                  </a:cubicBezTo>
                  <a:cubicBezTo>
                    <a:pt x="727" y="6287"/>
                    <a:pt x="644" y="6192"/>
                    <a:pt x="644" y="6085"/>
                  </a:cubicBezTo>
                  <a:cubicBezTo>
                    <a:pt x="644" y="5990"/>
                    <a:pt x="727" y="5894"/>
                    <a:pt x="834" y="5894"/>
                  </a:cubicBezTo>
                  <a:close/>
                  <a:moveTo>
                    <a:pt x="3382" y="334"/>
                  </a:moveTo>
                  <a:lnTo>
                    <a:pt x="3489" y="4859"/>
                  </a:lnTo>
                  <a:lnTo>
                    <a:pt x="3192" y="4859"/>
                  </a:lnTo>
                  <a:cubicBezTo>
                    <a:pt x="2894" y="4859"/>
                    <a:pt x="2668" y="5097"/>
                    <a:pt x="2668" y="5371"/>
                  </a:cubicBezTo>
                  <a:cubicBezTo>
                    <a:pt x="2668" y="5537"/>
                    <a:pt x="2739" y="5668"/>
                    <a:pt x="2846" y="5775"/>
                  </a:cubicBezTo>
                  <a:lnTo>
                    <a:pt x="2846" y="8085"/>
                  </a:lnTo>
                  <a:lnTo>
                    <a:pt x="2454" y="8085"/>
                  </a:lnTo>
                  <a:lnTo>
                    <a:pt x="2632" y="334"/>
                  </a:lnTo>
                  <a:close/>
                  <a:moveTo>
                    <a:pt x="10359" y="5180"/>
                  </a:moveTo>
                  <a:cubicBezTo>
                    <a:pt x="10466" y="5180"/>
                    <a:pt x="10550" y="5275"/>
                    <a:pt x="10550" y="5371"/>
                  </a:cubicBezTo>
                  <a:cubicBezTo>
                    <a:pt x="10550" y="5478"/>
                    <a:pt x="10466" y="5573"/>
                    <a:pt x="10359" y="5573"/>
                  </a:cubicBezTo>
                  <a:lnTo>
                    <a:pt x="10002" y="5573"/>
                  </a:lnTo>
                  <a:cubicBezTo>
                    <a:pt x="9919" y="5573"/>
                    <a:pt x="9835" y="5644"/>
                    <a:pt x="9835" y="5728"/>
                  </a:cubicBezTo>
                  <a:cubicBezTo>
                    <a:pt x="9835" y="5823"/>
                    <a:pt x="9919" y="5894"/>
                    <a:pt x="10002" y="5894"/>
                  </a:cubicBezTo>
                  <a:lnTo>
                    <a:pt x="10371" y="5894"/>
                  </a:lnTo>
                  <a:lnTo>
                    <a:pt x="10371" y="8085"/>
                  </a:lnTo>
                  <a:lnTo>
                    <a:pt x="3156" y="8085"/>
                  </a:lnTo>
                  <a:lnTo>
                    <a:pt x="3156" y="5894"/>
                  </a:lnTo>
                  <a:lnTo>
                    <a:pt x="9288" y="5894"/>
                  </a:lnTo>
                  <a:cubicBezTo>
                    <a:pt x="9383" y="5894"/>
                    <a:pt x="9454" y="5823"/>
                    <a:pt x="9454" y="5728"/>
                  </a:cubicBezTo>
                  <a:cubicBezTo>
                    <a:pt x="9454" y="5644"/>
                    <a:pt x="9383" y="5573"/>
                    <a:pt x="9288" y="5573"/>
                  </a:cubicBezTo>
                  <a:lnTo>
                    <a:pt x="3168" y="5573"/>
                  </a:lnTo>
                  <a:cubicBezTo>
                    <a:pt x="3073" y="5573"/>
                    <a:pt x="2977" y="5478"/>
                    <a:pt x="2977" y="5371"/>
                  </a:cubicBezTo>
                  <a:cubicBezTo>
                    <a:pt x="2977" y="5275"/>
                    <a:pt x="3073" y="5180"/>
                    <a:pt x="3168" y="5180"/>
                  </a:cubicBezTo>
                  <a:close/>
                  <a:moveTo>
                    <a:pt x="2489" y="1"/>
                  </a:moveTo>
                  <a:cubicBezTo>
                    <a:pt x="2394" y="1"/>
                    <a:pt x="2323" y="72"/>
                    <a:pt x="2323" y="168"/>
                  </a:cubicBezTo>
                  <a:lnTo>
                    <a:pt x="2203" y="5561"/>
                  </a:lnTo>
                  <a:lnTo>
                    <a:pt x="882" y="5561"/>
                  </a:lnTo>
                  <a:cubicBezTo>
                    <a:pt x="584" y="5561"/>
                    <a:pt x="358" y="5799"/>
                    <a:pt x="358" y="6085"/>
                  </a:cubicBezTo>
                  <a:cubicBezTo>
                    <a:pt x="358" y="6252"/>
                    <a:pt x="429" y="6383"/>
                    <a:pt x="537" y="6490"/>
                  </a:cubicBezTo>
                  <a:lnTo>
                    <a:pt x="537" y="8085"/>
                  </a:lnTo>
                  <a:lnTo>
                    <a:pt x="168" y="8085"/>
                  </a:lnTo>
                  <a:cubicBezTo>
                    <a:pt x="72" y="8085"/>
                    <a:pt x="1" y="8157"/>
                    <a:pt x="1" y="8252"/>
                  </a:cubicBezTo>
                  <a:cubicBezTo>
                    <a:pt x="1" y="8335"/>
                    <a:pt x="72" y="8407"/>
                    <a:pt x="168" y="8407"/>
                  </a:cubicBezTo>
                  <a:lnTo>
                    <a:pt x="11312" y="8407"/>
                  </a:lnTo>
                  <a:cubicBezTo>
                    <a:pt x="11395" y="8407"/>
                    <a:pt x="11478" y="8335"/>
                    <a:pt x="11478" y="8252"/>
                  </a:cubicBezTo>
                  <a:cubicBezTo>
                    <a:pt x="11431" y="8157"/>
                    <a:pt x="11359" y="8085"/>
                    <a:pt x="11264" y="8085"/>
                  </a:cubicBezTo>
                  <a:lnTo>
                    <a:pt x="10716" y="8085"/>
                  </a:lnTo>
                  <a:lnTo>
                    <a:pt x="10716" y="5775"/>
                  </a:lnTo>
                  <a:cubicBezTo>
                    <a:pt x="10824" y="5668"/>
                    <a:pt x="10895" y="5537"/>
                    <a:pt x="10895" y="5371"/>
                  </a:cubicBezTo>
                  <a:cubicBezTo>
                    <a:pt x="10895" y="5073"/>
                    <a:pt x="10657" y="4859"/>
                    <a:pt x="10371" y="4859"/>
                  </a:cubicBezTo>
                  <a:lnTo>
                    <a:pt x="9276" y="4859"/>
                  </a:lnTo>
                  <a:lnTo>
                    <a:pt x="9109" y="2132"/>
                  </a:lnTo>
                  <a:cubicBezTo>
                    <a:pt x="9109" y="2037"/>
                    <a:pt x="9038" y="1965"/>
                    <a:pt x="8942" y="1965"/>
                  </a:cubicBezTo>
                  <a:lnTo>
                    <a:pt x="8228" y="1965"/>
                  </a:lnTo>
                  <a:cubicBezTo>
                    <a:pt x="8145" y="1965"/>
                    <a:pt x="8073" y="2037"/>
                    <a:pt x="8073" y="2132"/>
                  </a:cubicBezTo>
                  <a:lnTo>
                    <a:pt x="7907" y="4859"/>
                  </a:lnTo>
                  <a:lnTo>
                    <a:pt x="7502" y="4859"/>
                  </a:lnTo>
                  <a:lnTo>
                    <a:pt x="7335" y="2132"/>
                  </a:lnTo>
                  <a:cubicBezTo>
                    <a:pt x="7335" y="2037"/>
                    <a:pt x="7264" y="1965"/>
                    <a:pt x="7168" y="1965"/>
                  </a:cubicBezTo>
                  <a:lnTo>
                    <a:pt x="6466" y="1965"/>
                  </a:lnTo>
                  <a:cubicBezTo>
                    <a:pt x="6371" y="1965"/>
                    <a:pt x="6299" y="2037"/>
                    <a:pt x="6299" y="2132"/>
                  </a:cubicBezTo>
                  <a:lnTo>
                    <a:pt x="6133" y="4859"/>
                  </a:lnTo>
                  <a:lnTo>
                    <a:pt x="5728" y="4859"/>
                  </a:lnTo>
                  <a:lnTo>
                    <a:pt x="5561" y="2132"/>
                  </a:lnTo>
                  <a:cubicBezTo>
                    <a:pt x="5561" y="2037"/>
                    <a:pt x="5490" y="1965"/>
                    <a:pt x="5406" y="1965"/>
                  </a:cubicBezTo>
                  <a:lnTo>
                    <a:pt x="4620" y="1965"/>
                  </a:lnTo>
                  <a:cubicBezTo>
                    <a:pt x="4525" y="1965"/>
                    <a:pt x="4454" y="2037"/>
                    <a:pt x="4454" y="2132"/>
                  </a:cubicBezTo>
                  <a:lnTo>
                    <a:pt x="4287" y="4859"/>
                  </a:lnTo>
                  <a:lnTo>
                    <a:pt x="3823" y="4859"/>
                  </a:lnTo>
                  <a:lnTo>
                    <a:pt x="3716" y="168"/>
                  </a:lnTo>
                  <a:cubicBezTo>
                    <a:pt x="3716" y="72"/>
                    <a:pt x="3644" y="1"/>
                    <a:pt x="3561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25"/>
            <p:cNvSpPr/>
            <p:nvPr/>
          </p:nvSpPr>
          <p:spPr>
            <a:xfrm>
              <a:off x="2724763" y="3357835"/>
              <a:ext cx="280050" cy="136476"/>
            </a:xfrm>
            <a:custGeom>
              <a:rect b="b" l="l" r="r" t="t"/>
              <a:pathLst>
                <a:path extrusionOk="0" h="4288" w="8799">
                  <a:moveTo>
                    <a:pt x="6656" y="1"/>
                  </a:moveTo>
                  <a:cubicBezTo>
                    <a:pt x="6156" y="1"/>
                    <a:pt x="5656" y="180"/>
                    <a:pt x="5286" y="501"/>
                  </a:cubicBezTo>
                  <a:cubicBezTo>
                    <a:pt x="5001" y="299"/>
                    <a:pt x="4679" y="168"/>
                    <a:pt x="4322" y="168"/>
                  </a:cubicBezTo>
                  <a:cubicBezTo>
                    <a:pt x="3905" y="168"/>
                    <a:pt x="3501" y="334"/>
                    <a:pt x="3191" y="632"/>
                  </a:cubicBezTo>
                  <a:cubicBezTo>
                    <a:pt x="3036" y="561"/>
                    <a:pt x="2858" y="525"/>
                    <a:pt x="2691" y="525"/>
                  </a:cubicBezTo>
                  <a:cubicBezTo>
                    <a:pt x="2191" y="525"/>
                    <a:pt x="1750" y="822"/>
                    <a:pt x="1548" y="1275"/>
                  </a:cubicBezTo>
                  <a:cubicBezTo>
                    <a:pt x="1476" y="1263"/>
                    <a:pt x="1417" y="1239"/>
                    <a:pt x="1346" y="1239"/>
                  </a:cubicBezTo>
                  <a:cubicBezTo>
                    <a:pt x="1000" y="1239"/>
                    <a:pt x="703" y="1465"/>
                    <a:pt x="584" y="1775"/>
                  </a:cubicBezTo>
                  <a:lnTo>
                    <a:pt x="524" y="1775"/>
                  </a:lnTo>
                  <a:cubicBezTo>
                    <a:pt x="226" y="1775"/>
                    <a:pt x="0" y="2013"/>
                    <a:pt x="0" y="2299"/>
                  </a:cubicBezTo>
                  <a:cubicBezTo>
                    <a:pt x="0" y="2394"/>
                    <a:pt x="72" y="2466"/>
                    <a:pt x="167" y="2466"/>
                  </a:cubicBezTo>
                  <a:cubicBezTo>
                    <a:pt x="262" y="2466"/>
                    <a:pt x="333" y="2394"/>
                    <a:pt x="333" y="2299"/>
                  </a:cubicBezTo>
                  <a:cubicBezTo>
                    <a:pt x="333" y="2192"/>
                    <a:pt x="417" y="2108"/>
                    <a:pt x="524" y="2108"/>
                  </a:cubicBezTo>
                  <a:cubicBezTo>
                    <a:pt x="560" y="2108"/>
                    <a:pt x="584" y="2120"/>
                    <a:pt x="631" y="2144"/>
                  </a:cubicBezTo>
                  <a:cubicBezTo>
                    <a:pt x="649" y="2156"/>
                    <a:pt x="679" y="2162"/>
                    <a:pt x="710" y="2162"/>
                  </a:cubicBezTo>
                  <a:cubicBezTo>
                    <a:pt x="741" y="2162"/>
                    <a:pt x="774" y="2156"/>
                    <a:pt x="798" y="2144"/>
                  </a:cubicBezTo>
                  <a:cubicBezTo>
                    <a:pt x="834" y="2108"/>
                    <a:pt x="881" y="2061"/>
                    <a:pt x="881" y="2001"/>
                  </a:cubicBezTo>
                  <a:cubicBezTo>
                    <a:pt x="893" y="1763"/>
                    <a:pt x="1095" y="1573"/>
                    <a:pt x="1346" y="1573"/>
                  </a:cubicBezTo>
                  <a:cubicBezTo>
                    <a:pt x="1417" y="1573"/>
                    <a:pt x="1488" y="1584"/>
                    <a:pt x="1572" y="1632"/>
                  </a:cubicBezTo>
                  <a:cubicBezTo>
                    <a:pt x="1591" y="1652"/>
                    <a:pt x="1618" y="1661"/>
                    <a:pt x="1646" y="1661"/>
                  </a:cubicBezTo>
                  <a:cubicBezTo>
                    <a:pt x="1669" y="1661"/>
                    <a:pt x="1693" y="1655"/>
                    <a:pt x="1715" y="1644"/>
                  </a:cubicBezTo>
                  <a:cubicBezTo>
                    <a:pt x="1762" y="1632"/>
                    <a:pt x="1810" y="1584"/>
                    <a:pt x="1822" y="1525"/>
                  </a:cubicBezTo>
                  <a:cubicBezTo>
                    <a:pt x="1929" y="1132"/>
                    <a:pt x="2286" y="858"/>
                    <a:pt x="2703" y="858"/>
                  </a:cubicBezTo>
                  <a:cubicBezTo>
                    <a:pt x="2846" y="858"/>
                    <a:pt x="3012" y="906"/>
                    <a:pt x="3143" y="977"/>
                  </a:cubicBezTo>
                  <a:cubicBezTo>
                    <a:pt x="3173" y="997"/>
                    <a:pt x="3207" y="1007"/>
                    <a:pt x="3240" y="1007"/>
                  </a:cubicBezTo>
                  <a:cubicBezTo>
                    <a:pt x="3286" y="1007"/>
                    <a:pt x="3330" y="988"/>
                    <a:pt x="3358" y="953"/>
                  </a:cubicBezTo>
                  <a:cubicBezTo>
                    <a:pt x="3596" y="668"/>
                    <a:pt x="3953" y="501"/>
                    <a:pt x="4322" y="501"/>
                  </a:cubicBezTo>
                  <a:cubicBezTo>
                    <a:pt x="4632" y="501"/>
                    <a:pt x="4941" y="620"/>
                    <a:pt x="5167" y="834"/>
                  </a:cubicBezTo>
                  <a:cubicBezTo>
                    <a:pt x="5197" y="864"/>
                    <a:pt x="5239" y="879"/>
                    <a:pt x="5281" y="879"/>
                  </a:cubicBezTo>
                  <a:cubicBezTo>
                    <a:pt x="5322" y="879"/>
                    <a:pt x="5364" y="864"/>
                    <a:pt x="5394" y="834"/>
                  </a:cubicBezTo>
                  <a:cubicBezTo>
                    <a:pt x="5739" y="501"/>
                    <a:pt x="6179" y="322"/>
                    <a:pt x="6644" y="322"/>
                  </a:cubicBezTo>
                  <a:cubicBezTo>
                    <a:pt x="7644" y="322"/>
                    <a:pt x="8454" y="1144"/>
                    <a:pt x="8454" y="2144"/>
                  </a:cubicBezTo>
                  <a:cubicBezTo>
                    <a:pt x="8454" y="3132"/>
                    <a:pt x="7644" y="3954"/>
                    <a:pt x="6644" y="3954"/>
                  </a:cubicBezTo>
                  <a:cubicBezTo>
                    <a:pt x="5977" y="3954"/>
                    <a:pt x="5382" y="3597"/>
                    <a:pt x="5048" y="3013"/>
                  </a:cubicBezTo>
                  <a:cubicBezTo>
                    <a:pt x="5013" y="2960"/>
                    <a:pt x="4957" y="2933"/>
                    <a:pt x="4891" y="2933"/>
                  </a:cubicBezTo>
                  <a:cubicBezTo>
                    <a:pt x="4869" y="2933"/>
                    <a:pt x="4846" y="2936"/>
                    <a:pt x="4822" y="2942"/>
                  </a:cubicBezTo>
                  <a:cubicBezTo>
                    <a:pt x="4667" y="3013"/>
                    <a:pt x="4489" y="3061"/>
                    <a:pt x="4286" y="3061"/>
                  </a:cubicBezTo>
                  <a:cubicBezTo>
                    <a:pt x="3917" y="3061"/>
                    <a:pt x="3572" y="2894"/>
                    <a:pt x="3322" y="2620"/>
                  </a:cubicBezTo>
                  <a:cubicBezTo>
                    <a:pt x="3284" y="2583"/>
                    <a:pt x="3242" y="2559"/>
                    <a:pt x="3198" y="2559"/>
                  </a:cubicBezTo>
                  <a:cubicBezTo>
                    <a:pt x="3172" y="2559"/>
                    <a:pt x="3146" y="2567"/>
                    <a:pt x="3120" y="2585"/>
                  </a:cubicBezTo>
                  <a:cubicBezTo>
                    <a:pt x="2977" y="2656"/>
                    <a:pt x="2822" y="2704"/>
                    <a:pt x="2667" y="2704"/>
                  </a:cubicBezTo>
                  <a:cubicBezTo>
                    <a:pt x="2381" y="2704"/>
                    <a:pt x="2119" y="2573"/>
                    <a:pt x="1953" y="2346"/>
                  </a:cubicBezTo>
                  <a:cubicBezTo>
                    <a:pt x="1929" y="2299"/>
                    <a:pt x="1881" y="2287"/>
                    <a:pt x="1822" y="2287"/>
                  </a:cubicBezTo>
                  <a:cubicBezTo>
                    <a:pt x="1774" y="2287"/>
                    <a:pt x="1715" y="2323"/>
                    <a:pt x="1691" y="2346"/>
                  </a:cubicBezTo>
                  <a:cubicBezTo>
                    <a:pt x="1596" y="2466"/>
                    <a:pt x="1465" y="2525"/>
                    <a:pt x="1334" y="2525"/>
                  </a:cubicBezTo>
                  <a:cubicBezTo>
                    <a:pt x="1238" y="2525"/>
                    <a:pt x="1167" y="2596"/>
                    <a:pt x="1167" y="2692"/>
                  </a:cubicBezTo>
                  <a:cubicBezTo>
                    <a:pt x="1167" y="2775"/>
                    <a:pt x="1238" y="2858"/>
                    <a:pt x="1334" y="2858"/>
                  </a:cubicBezTo>
                  <a:cubicBezTo>
                    <a:pt x="1512" y="2858"/>
                    <a:pt x="1667" y="2799"/>
                    <a:pt x="1822" y="2692"/>
                  </a:cubicBezTo>
                  <a:cubicBezTo>
                    <a:pt x="2060" y="2918"/>
                    <a:pt x="2358" y="3037"/>
                    <a:pt x="2679" y="3037"/>
                  </a:cubicBezTo>
                  <a:cubicBezTo>
                    <a:pt x="2846" y="3037"/>
                    <a:pt x="3024" y="3001"/>
                    <a:pt x="3179" y="2930"/>
                  </a:cubicBezTo>
                  <a:cubicBezTo>
                    <a:pt x="3477" y="3228"/>
                    <a:pt x="3870" y="3394"/>
                    <a:pt x="4310" y="3394"/>
                  </a:cubicBezTo>
                  <a:cubicBezTo>
                    <a:pt x="4489" y="3394"/>
                    <a:pt x="4667" y="3358"/>
                    <a:pt x="4846" y="3299"/>
                  </a:cubicBezTo>
                  <a:cubicBezTo>
                    <a:pt x="5227" y="3906"/>
                    <a:pt x="5918" y="4287"/>
                    <a:pt x="6644" y="4287"/>
                  </a:cubicBezTo>
                  <a:cubicBezTo>
                    <a:pt x="7834" y="4287"/>
                    <a:pt x="8787" y="3311"/>
                    <a:pt x="8787" y="2144"/>
                  </a:cubicBezTo>
                  <a:cubicBezTo>
                    <a:pt x="8799" y="965"/>
                    <a:pt x="7834" y="1"/>
                    <a:pt x="6656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25"/>
            <p:cNvSpPr/>
            <p:nvPr/>
          </p:nvSpPr>
          <p:spPr>
            <a:xfrm>
              <a:off x="2771359" y="3655327"/>
              <a:ext cx="10280" cy="21611"/>
            </a:xfrm>
            <a:custGeom>
              <a:rect b="b" l="l" r="r" t="t"/>
              <a:pathLst>
                <a:path extrusionOk="0" h="679" w="323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25"/>
            <p:cNvSpPr/>
            <p:nvPr/>
          </p:nvSpPr>
          <p:spPr>
            <a:xfrm>
              <a:off x="2794084" y="3655327"/>
              <a:ext cx="10280" cy="21611"/>
            </a:xfrm>
            <a:custGeom>
              <a:rect b="b" l="l" r="r" t="t"/>
              <a:pathLst>
                <a:path extrusionOk="0" h="679" w="323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5"/>
            <p:cNvSpPr/>
            <p:nvPr/>
          </p:nvSpPr>
          <p:spPr>
            <a:xfrm>
              <a:off x="2816840" y="3655327"/>
              <a:ext cx="11012" cy="21611"/>
            </a:xfrm>
            <a:custGeom>
              <a:rect b="b" l="l" r="r" t="t"/>
              <a:pathLst>
                <a:path extrusionOk="0" h="679" w="346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22" y="608"/>
                    <a:pt x="322" y="512"/>
                  </a:cubicBezTo>
                  <a:lnTo>
                    <a:pt x="322" y="179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5"/>
            <p:cNvSpPr/>
            <p:nvPr/>
          </p:nvSpPr>
          <p:spPr>
            <a:xfrm>
              <a:off x="2839947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7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5"/>
            <p:cNvSpPr/>
            <p:nvPr/>
          </p:nvSpPr>
          <p:spPr>
            <a:xfrm>
              <a:off x="2862672" y="3655327"/>
              <a:ext cx="10662" cy="21611"/>
            </a:xfrm>
            <a:custGeom>
              <a:rect b="b" l="l" r="r" t="t"/>
              <a:pathLst>
                <a:path extrusionOk="0" h="679" w="335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72" y="679"/>
                    <a:pt x="168" y="679"/>
                  </a:cubicBezTo>
                  <a:cubicBezTo>
                    <a:pt x="251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5"/>
            <p:cNvSpPr/>
            <p:nvPr/>
          </p:nvSpPr>
          <p:spPr>
            <a:xfrm>
              <a:off x="2885429" y="3655327"/>
              <a:ext cx="11012" cy="21611"/>
            </a:xfrm>
            <a:custGeom>
              <a:rect b="b" l="l" r="r" t="t"/>
              <a:pathLst>
                <a:path extrusionOk="0" h="679" w="346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2" y="679"/>
                    <a:pt x="167" y="679"/>
                  </a:cubicBezTo>
                  <a:cubicBezTo>
                    <a:pt x="250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46" y="72"/>
                    <a:pt x="274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5"/>
            <p:cNvSpPr/>
            <p:nvPr/>
          </p:nvSpPr>
          <p:spPr>
            <a:xfrm>
              <a:off x="2908535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512"/>
                  </a:lnTo>
                  <a:cubicBezTo>
                    <a:pt x="1" y="608"/>
                    <a:pt x="84" y="679"/>
                    <a:pt x="167" y="679"/>
                  </a:cubicBezTo>
                  <a:cubicBezTo>
                    <a:pt x="263" y="679"/>
                    <a:pt x="334" y="608"/>
                    <a:pt x="334" y="512"/>
                  </a:cubicBezTo>
                  <a:lnTo>
                    <a:pt x="334" y="179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25"/>
            <p:cNvSpPr/>
            <p:nvPr/>
          </p:nvSpPr>
          <p:spPr>
            <a:xfrm>
              <a:off x="2931292" y="3655327"/>
              <a:ext cx="10630" cy="21611"/>
            </a:xfrm>
            <a:custGeom>
              <a:rect b="b" l="l" r="r" t="t"/>
              <a:pathLst>
                <a:path extrusionOk="0" h="679" w="334">
                  <a:moveTo>
                    <a:pt x="167" y="0"/>
                  </a:moveTo>
                  <a:cubicBezTo>
                    <a:pt x="71" y="0"/>
                    <a:pt x="0" y="72"/>
                    <a:pt x="0" y="155"/>
                  </a:cubicBezTo>
                  <a:lnTo>
                    <a:pt x="0" y="512"/>
                  </a:lnTo>
                  <a:cubicBezTo>
                    <a:pt x="0" y="608"/>
                    <a:pt x="71" y="679"/>
                    <a:pt x="167" y="679"/>
                  </a:cubicBezTo>
                  <a:cubicBezTo>
                    <a:pt x="262" y="679"/>
                    <a:pt x="333" y="608"/>
                    <a:pt x="333" y="512"/>
                  </a:cubicBezTo>
                  <a:lnTo>
                    <a:pt x="333" y="179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9" name="Google Shape;229;p25"/>
          <p:cNvSpPr txBox="1"/>
          <p:nvPr/>
        </p:nvSpPr>
        <p:spPr>
          <a:xfrm>
            <a:off x="4919225" y="717700"/>
            <a:ext cx="343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230" name="Google Shape;230;p25"/>
          <p:cNvSpPr txBox="1"/>
          <p:nvPr/>
        </p:nvSpPr>
        <p:spPr>
          <a:xfrm>
            <a:off x="4919225" y="993913"/>
            <a:ext cx="3585900" cy="19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На текущий момент, производственные мощности “Полимер-Аппарат” располагаются на шести заводах </a:t>
            </a:r>
            <a:endParaRPr sz="15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в городах центральной и южной частях </a:t>
            </a:r>
            <a:endParaRPr sz="15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Российской Федерации</a:t>
            </a:r>
            <a:endParaRPr sz="15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6"/>
          <p:cNvPicPr preferRelativeResize="0"/>
          <p:nvPr/>
        </p:nvPicPr>
        <p:blipFill rotWithShape="1">
          <a:blip r:embed="rId3">
            <a:alphaModFix/>
          </a:blip>
          <a:srcRect b="1219" l="0" r="0" t="1219"/>
          <a:stretch/>
        </p:blipFill>
        <p:spPr>
          <a:xfrm>
            <a:off x="525175" y="204500"/>
            <a:ext cx="6164651" cy="2975199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6" name="Google Shape;236;p26"/>
          <p:cNvSpPr/>
          <p:nvPr/>
        </p:nvSpPr>
        <p:spPr>
          <a:xfrm>
            <a:off x="0" y="2535000"/>
            <a:ext cx="8769300" cy="260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6"/>
          <p:cNvSpPr txBox="1"/>
          <p:nvPr>
            <p:ph idx="3" type="subTitle"/>
          </p:nvPr>
        </p:nvSpPr>
        <p:spPr>
          <a:xfrm>
            <a:off x="692712" y="2535000"/>
            <a:ext cx="65223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Ограничители пренапряжений нелинейные в полимерной изоляции изготавливаются на базе варисторов из оксида цинка.</a:t>
            </a:r>
            <a:endParaRPr sz="13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П</a:t>
            </a:r>
            <a:r>
              <a:rPr lang="en" sz="13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редназначены для защиты ЛЭП, оборудования станций и подстанций всех классов напряжения:</a:t>
            </a:r>
            <a:endParaRPr sz="13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496F"/>
              </a:buClr>
              <a:buSzPts val="1100"/>
              <a:buFont typeface="Oswald Medium"/>
              <a:buChar char="●"/>
            </a:pPr>
            <a:r>
              <a:rPr lang="en" sz="11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В гололедных районах, как альтернатива грозозащитному тросу.</a:t>
            </a:r>
            <a:endParaRPr sz="11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496F"/>
              </a:buClr>
              <a:buSzPts val="1100"/>
              <a:buFont typeface="Oswald Medium"/>
              <a:buChar char="●"/>
            </a:pPr>
            <a:r>
              <a:rPr lang="en" sz="11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Для защиты от «обратных перекрытий» в районах  с высоким сопротивлением заземления опор дополнительно к грозозащитному тросу</a:t>
            </a:r>
            <a:endParaRPr sz="11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496F"/>
              </a:buClr>
              <a:buSzPts val="1100"/>
              <a:buFont typeface="Oswald Medium"/>
              <a:buChar char="●"/>
            </a:pPr>
            <a:r>
              <a:rPr lang="en" sz="11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На ВЛ, где отключения недопустимы по условиям технологического процесса</a:t>
            </a:r>
            <a:endParaRPr sz="11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496F"/>
              </a:buClr>
              <a:buSzPts val="1100"/>
              <a:buFont typeface="Oswald Medium"/>
              <a:buChar char="●"/>
            </a:pPr>
            <a:r>
              <a:rPr lang="en" sz="11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Локальные места с повышенной грозопоражаемостью (высокие переходные пролеты через водоемы, горные перевалы и другие преграды на трассе ВЛ)</a:t>
            </a:r>
            <a:endParaRPr sz="11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496F"/>
              </a:buClr>
              <a:buSzPts val="1100"/>
              <a:buFont typeface="Oswald Medium"/>
              <a:buChar char="●"/>
            </a:pPr>
            <a:r>
              <a:rPr lang="en" sz="1100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Защита ВЛ от индуктированных перенапряжений</a:t>
            </a:r>
            <a:endParaRPr sz="11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38" name="Google Shape;238;p26"/>
          <p:cNvSpPr txBox="1"/>
          <p:nvPr>
            <p:ph idx="2" type="ctrTitle"/>
          </p:nvPr>
        </p:nvSpPr>
        <p:spPr>
          <a:xfrm>
            <a:off x="16626" y="2382600"/>
            <a:ext cx="19494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rgbClr val="0F496F"/>
                </a:solidFill>
                <a:highlight>
                  <a:srgbClr val="EDEBE9"/>
                </a:highlight>
                <a:latin typeface="Oswald Medium"/>
                <a:ea typeface="Oswald Medium"/>
                <a:cs typeface="Oswald Medium"/>
                <a:sym typeface="Oswald Medium"/>
              </a:rPr>
              <a:t>ОПН</a:t>
            </a:r>
            <a:endParaRPr b="0">
              <a:solidFill>
                <a:srgbClr val="0F496F"/>
              </a:solidFill>
              <a:highlight>
                <a:srgbClr val="EDEBE9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39" name="Google Shape;239;p26"/>
          <p:cNvSpPr/>
          <p:nvPr/>
        </p:nvSpPr>
        <p:spPr>
          <a:xfrm flipH="1" rot="10800000">
            <a:off x="0" y="2327700"/>
            <a:ext cx="7215000" cy="2073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26"/>
          <p:cNvPicPr preferRelativeResize="0"/>
          <p:nvPr/>
        </p:nvPicPr>
        <p:blipFill rotWithShape="1">
          <a:blip r:embed="rId4">
            <a:alphaModFix/>
          </a:blip>
          <a:srcRect b="0" l="0" r="4461" t="0"/>
          <a:stretch/>
        </p:blipFill>
        <p:spPr>
          <a:xfrm>
            <a:off x="7123300" y="12"/>
            <a:ext cx="2020699" cy="3902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7"/>
          <p:cNvSpPr txBox="1"/>
          <p:nvPr>
            <p:ph idx="4" type="ctrTitle"/>
          </p:nvPr>
        </p:nvSpPr>
        <p:spPr>
          <a:xfrm>
            <a:off x="5831300" y="164975"/>
            <a:ext cx="33129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Процесс производства </a:t>
            </a:r>
            <a:r>
              <a:rPr b="0" lang="en" sz="2000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ОПНп</a:t>
            </a:r>
            <a:endParaRPr b="0" sz="2000"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46" name="Google Shape;246;p27"/>
          <p:cNvSpPr txBox="1"/>
          <p:nvPr>
            <p:ph idx="1" type="subTitle"/>
          </p:nvPr>
        </p:nvSpPr>
        <p:spPr>
          <a:xfrm>
            <a:off x="4462025" y="671375"/>
            <a:ext cx="4157700" cy="18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Производственный цикл начинается с изготовления варисторов.</a:t>
            </a:r>
            <a:endParaRPr sz="14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Первым делом происходит смешивание всех компонентов.</a:t>
            </a:r>
            <a:endParaRPr sz="14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Полученную массу путём прессования в форме доводят до нужных строительных высот и габаритов по запатентованной технологии.​</a:t>
            </a:r>
            <a:endParaRPr sz="14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7" name="Google Shape;247;p27"/>
          <p:cNvSpPr/>
          <p:nvPr/>
        </p:nvSpPr>
        <p:spPr>
          <a:xfrm>
            <a:off x="4091850" y="581675"/>
            <a:ext cx="159300" cy="197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7"/>
          <p:cNvSpPr/>
          <p:nvPr/>
        </p:nvSpPr>
        <p:spPr>
          <a:xfrm>
            <a:off x="4091850" y="2661575"/>
            <a:ext cx="159300" cy="18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27"/>
          <p:cNvPicPr preferRelativeResize="0"/>
          <p:nvPr/>
        </p:nvPicPr>
        <p:blipFill rotWithShape="1">
          <a:blip r:embed="rId3">
            <a:alphaModFix/>
          </a:blip>
          <a:srcRect b="9436" l="0" r="0" t="9427"/>
          <a:stretch/>
        </p:blipFill>
        <p:spPr>
          <a:xfrm>
            <a:off x="4251150" y="2661575"/>
            <a:ext cx="4091850" cy="18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7"/>
          <p:cNvPicPr preferRelativeResize="0"/>
          <p:nvPr/>
        </p:nvPicPr>
        <p:blipFill rotWithShape="1">
          <a:blip r:embed="rId4">
            <a:alphaModFix/>
          </a:blip>
          <a:srcRect b="2865" l="0" r="0" t="2874"/>
          <a:stretch/>
        </p:blipFill>
        <p:spPr>
          <a:xfrm>
            <a:off x="374349" y="581675"/>
            <a:ext cx="3717500" cy="197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7"/>
          <p:cNvSpPr txBox="1"/>
          <p:nvPr/>
        </p:nvSpPr>
        <p:spPr>
          <a:xfrm>
            <a:off x="1091850" y="317967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Д</a:t>
            </a: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алее, при температуре выше 1000 °С происходит обжиг полученных заготовок.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8"/>
          <p:cNvSpPr txBox="1"/>
          <p:nvPr>
            <p:ph idx="2" type="subTitle"/>
          </p:nvPr>
        </p:nvSpPr>
        <p:spPr>
          <a:xfrm>
            <a:off x="4499400" y="1030025"/>
            <a:ext cx="3462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Современное и высокотехнологичное оборудование позволяет произвести 100% отбраковку.</a:t>
            </a:r>
            <a:endParaRPr sz="14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7" name="Google Shape;257;p28"/>
          <p:cNvSpPr txBox="1"/>
          <p:nvPr>
            <p:ph idx="3" type="ctrTitle"/>
          </p:nvPr>
        </p:nvSpPr>
        <p:spPr>
          <a:xfrm>
            <a:off x="6524700" y="267570"/>
            <a:ext cx="2619300" cy="3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Проверка качества</a:t>
            </a:r>
            <a:endParaRPr b="0"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58" name="Google Shape;258;p28"/>
          <p:cNvSpPr/>
          <p:nvPr/>
        </p:nvSpPr>
        <p:spPr>
          <a:xfrm>
            <a:off x="4091850" y="652475"/>
            <a:ext cx="159300" cy="18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8"/>
          <p:cNvSpPr/>
          <p:nvPr/>
        </p:nvSpPr>
        <p:spPr>
          <a:xfrm>
            <a:off x="4091850" y="2623525"/>
            <a:ext cx="159300" cy="20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28"/>
          <p:cNvPicPr preferRelativeResize="0"/>
          <p:nvPr/>
        </p:nvPicPr>
        <p:blipFill rotWithShape="1">
          <a:blip r:embed="rId3">
            <a:alphaModFix/>
          </a:blip>
          <a:srcRect b="9436" l="0" r="0" t="9427"/>
          <a:stretch/>
        </p:blipFill>
        <p:spPr>
          <a:xfrm>
            <a:off x="433375" y="652475"/>
            <a:ext cx="3658475" cy="18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1150" y="2623525"/>
            <a:ext cx="3658475" cy="20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8"/>
          <p:cNvSpPr txBox="1"/>
          <p:nvPr/>
        </p:nvSpPr>
        <p:spPr>
          <a:xfrm>
            <a:off x="1091850" y="2471125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Так же на этапе контроля качества происходит сортировка варисторов по типам и классам напряжений​.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63" name="Google Shape;26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6375" y="3517825"/>
            <a:ext cx="2284850" cy="145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/>
          <p:nvPr>
            <p:ph idx="2" type="subTitle"/>
          </p:nvPr>
        </p:nvSpPr>
        <p:spPr>
          <a:xfrm>
            <a:off x="4499400" y="1030025"/>
            <a:ext cx="32757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Производство ОПН </a:t>
            </a: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происходит</a:t>
            </a: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 с помощью инжекционных машин.</a:t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Нанесение изоляции непосредственно на металооксидные варисторы обеспечивает максимальный теплоотвод при нагреве и в результате лучшие вольтамперные и вольтвременные характеристики ОПН. </a:t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9" name="Google Shape;269;p29"/>
          <p:cNvSpPr txBox="1"/>
          <p:nvPr>
            <p:ph idx="3" type="ctrTitle"/>
          </p:nvPr>
        </p:nvSpPr>
        <p:spPr>
          <a:xfrm>
            <a:off x="6062275" y="284095"/>
            <a:ext cx="2619300" cy="3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Обрезинивание ОПНп</a:t>
            </a:r>
            <a:endParaRPr b="0"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70" name="Google Shape;270;p29"/>
          <p:cNvSpPr/>
          <p:nvPr/>
        </p:nvSpPr>
        <p:spPr>
          <a:xfrm>
            <a:off x="4091850" y="652475"/>
            <a:ext cx="159300" cy="18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9"/>
          <p:cNvSpPr/>
          <p:nvPr/>
        </p:nvSpPr>
        <p:spPr>
          <a:xfrm>
            <a:off x="4091850" y="2623525"/>
            <a:ext cx="159300" cy="20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2" name="Google Shape;272;p29"/>
          <p:cNvPicPr preferRelativeResize="0"/>
          <p:nvPr/>
        </p:nvPicPr>
        <p:blipFill rotWithShape="1">
          <a:blip r:embed="rId3">
            <a:alphaModFix/>
          </a:blip>
          <a:srcRect b="4627" l="0" r="0" t="4627"/>
          <a:stretch/>
        </p:blipFill>
        <p:spPr>
          <a:xfrm>
            <a:off x="433375" y="652475"/>
            <a:ext cx="3658475" cy="18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1150" y="2623525"/>
            <a:ext cx="3658475" cy="205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9"/>
          <p:cNvSpPr txBox="1"/>
          <p:nvPr/>
        </p:nvSpPr>
        <p:spPr>
          <a:xfrm>
            <a:off x="560700" y="2913775"/>
            <a:ext cx="3219300" cy="13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Технология LSR (Liquid Silicon Rubber) </a:t>
            </a: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позволяет наносить в вакууме жидкий кремнeорганический силикон непосредственно на варисторы, плотно заполняя все полости между конструкцией корпуса и варисторами без полостей и зазоров, что исключает проникновение внутрь конструкции влаги и исключает возникновение частичных разрядов.</a:t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75" name="Google Shape;27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5775" y="28410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" y="0"/>
            <a:ext cx="357856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0"/>
          <p:cNvSpPr txBox="1"/>
          <p:nvPr>
            <p:ph idx="2" type="subTitle"/>
          </p:nvPr>
        </p:nvSpPr>
        <p:spPr>
          <a:xfrm>
            <a:off x="3887525" y="669000"/>
            <a:ext cx="50985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Гидрофобность двухкомпонентного силикона</a:t>
            </a:r>
            <a:endParaRPr sz="14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Используемый жидкий кремнeорганический силикон, обладает выраженными гидрофобными качествами, что предотвращает образование на его поверхности сплошных</a:t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водяных и грязевых пленок. В результате снижается опасность появления поверхностных токов и пробоев, что особенно важно в условиях загрязненной атмосферы, а также в прибрежных морских регионах. </a:t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Кремнeорганический силикон – единственный полимерный материал, сохраняющий свои</a:t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гидрофобные свойства на протяжении всего срока службы. Он не подвержен коррозии и действию ультрафиолетового излучения, что гарантирует его долговременную стабильность.</a:t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82" name="Google Shape;282;p30"/>
          <p:cNvSpPr txBox="1"/>
          <p:nvPr>
            <p:ph idx="3" type="ctrTitle"/>
          </p:nvPr>
        </p:nvSpPr>
        <p:spPr>
          <a:xfrm>
            <a:off x="6651450" y="284100"/>
            <a:ext cx="2030100" cy="3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>
                <a:solidFill>
                  <a:schemeClr val="accent4"/>
                </a:solidFill>
                <a:highlight>
                  <a:srgbClr val="DADCDE"/>
                </a:highlight>
                <a:latin typeface="Oswald Medium"/>
                <a:ea typeface="Oswald Medium"/>
                <a:cs typeface="Oswald Medium"/>
                <a:sym typeface="Oswald Medium"/>
              </a:rPr>
              <a:t>Изоляция</a:t>
            </a:r>
            <a:endParaRPr b="0">
              <a:solidFill>
                <a:schemeClr val="accent4"/>
              </a:solidFill>
              <a:highlight>
                <a:srgbClr val="DADCDE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83" name="Google Shape;283;p30"/>
          <p:cNvSpPr/>
          <p:nvPr/>
        </p:nvSpPr>
        <p:spPr>
          <a:xfrm>
            <a:off x="3493750" y="669000"/>
            <a:ext cx="159300" cy="201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4" name="Google Shape;284;p30"/>
          <p:cNvCxnSpPr/>
          <p:nvPr/>
        </p:nvCxnSpPr>
        <p:spPr>
          <a:xfrm flipH="1" rot="10800000">
            <a:off x="1189300" y="1007500"/>
            <a:ext cx="560700" cy="63630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5" name="Google Shape;285;p30"/>
          <p:cNvCxnSpPr/>
          <p:nvPr/>
        </p:nvCxnSpPr>
        <p:spPr>
          <a:xfrm flipH="1" rot="10800000">
            <a:off x="818100" y="1696775"/>
            <a:ext cx="954600" cy="102270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6" name="Google Shape;286;p30"/>
          <p:cNvCxnSpPr/>
          <p:nvPr/>
        </p:nvCxnSpPr>
        <p:spPr>
          <a:xfrm flipH="1" rot="10800000">
            <a:off x="954475" y="2386100"/>
            <a:ext cx="901500" cy="99240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7" name="Google Shape;287;p30"/>
          <p:cNvSpPr txBox="1"/>
          <p:nvPr/>
        </p:nvSpPr>
        <p:spPr>
          <a:xfrm>
            <a:off x="1696950" y="772650"/>
            <a:ext cx="20301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Силиконовая изоляция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Металло-оксидные варисторы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highlight>
                  <a:srgbClr val="DADCDE"/>
                </a:highlight>
                <a:latin typeface="Oswald"/>
                <a:ea typeface="Oswald"/>
                <a:cs typeface="Oswald"/>
                <a:sym typeface="Oswald"/>
              </a:rPr>
              <a:t>Стеклопластиковая конструкция</a:t>
            </a:r>
            <a:endParaRPr>
              <a:solidFill>
                <a:schemeClr val="accent4"/>
              </a:solidFill>
              <a:highlight>
                <a:srgbClr val="DADCDE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88" name="Google Shape;28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2974" y="2727600"/>
            <a:ext cx="3991024" cy="24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5375" y="2727600"/>
            <a:ext cx="1813248" cy="241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556D96"/>
      </a:accent1>
      <a:accent2>
        <a:srgbClr val="212121"/>
      </a:accent2>
      <a:accent3>
        <a:srgbClr val="A9B9D3"/>
      </a:accent3>
      <a:accent4>
        <a:srgbClr val="26529E"/>
      </a:accent4>
      <a:accent5>
        <a:srgbClr val="62779B"/>
      </a:accent5>
      <a:accent6>
        <a:srgbClr val="363F4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